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1" r:id="rId1"/>
  </p:sldMasterIdLst>
  <p:notesMasterIdLst>
    <p:notesMasterId r:id="rId44"/>
  </p:notesMasterIdLst>
  <p:sldIdLst>
    <p:sldId id="278" r:id="rId2"/>
    <p:sldId id="297" r:id="rId3"/>
    <p:sldId id="298" r:id="rId4"/>
    <p:sldId id="256" r:id="rId5"/>
    <p:sldId id="265" r:id="rId6"/>
    <p:sldId id="268" r:id="rId7"/>
    <p:sldId id="257" r:id="rId8"/>
    <p:sldId id="259" r:id="rId9"/>
    <p:sldId id="270" r:id="rId10"/>
    <p:sldId id="271" r:id="rId11"/>
    <p:sldId id="266" r:id="rId12"/>
    <p:sldId id="272" r:id="rId13"/>
    <p:sldId id="273" r:id="rId14"/>
    <p:sldId id="274" r:id="rId15"/>
    <p:sldId id="275" r:id="rId16"/>
    <p:sldId id="276" r:id="rId17"/>
    <p:sldId id="277" r:id="rId18"/>
    <p:sldId id="261" r:id="rId19"/>
    <p:sldId id="279" r:id="rId20"/>
    <p:sldId id="280" r:id="rId21"/>
    <p:sldId id="281" r:id="rId22"/>
    <p:sldId id="299" r:id="rId23"/>
    <p:sldId id="282" r:id="rId24"/>
    <p:sldId id="283" r:id="rId25"/>
    <p:sldId id="262" r:id="rId26"/>
    <p:sldId id="285" r:id="rId27"/>
    <p:sldId id="284" r:id="rId28"/>
    <p:sldId id="287" r:id="rId29"/>
    <p:sldId id="286" r:id="rId30"/>
    <p:sldId id="288" r:id="rId31"/>
    <p:sldId id="263" r:id="rId32"/>
    <p:sldId id="289" r:id="rId33"/>
    <p:sldId id="290" r:id="rId34"/>
    <p:sldId id="292" r:id="rId35"/>
    <p:sldId id="267" r:id="rId36"/>
    <p:sldId id="293" r:id="rId37"/>
    <p:sldId id="294" r:id="rId38"/>
    <p:sldId id="295" r:id="rId39"/>
    <p:sldId id="296" r:id="rId40"/>
    <p:sldId id="300" r:id="rId41"/>
    <p:sldId id="301" r:id="rId42"/>
    <p:sldId id="302"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02" autoAdjust="0"/>
    <p:restoredTop sz="91701" autoAdjust="0"/>
  </p:normalViewPr>
  <p:slideViewPr>
    <p:cSldViewPr snapToGrid="0">
      <p:cViewPr varScale="1">
        <p:scale>
          <a:sx n="107" d="100"/>
          <a:sy n="107" d="100"/>
        </p:scale>
        <p:origin x="192" y="384"/>
      </p:cViewPr>
      <p:guideLst/>
    </p:cSldViewPr>
  </p:slideViewPr>
  <p:outlineViewPr>
    <p:cViewPr>
      <p:scale>
        <a:sx n="33" d="100"/>
        <a:sy n="33" d="100"/>
      </p:scale>
      <p:origin x="0" y="-292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05B4A4-5C3C-4F33-B7B6-A1FB9F24239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88FE3CDF-7F0A-4D39-B957-2D1DD83A27AC}">
      <dgm:prSet phldrT="[Text]" custT="1"/>
      <dgm:spPr/>
      <dgm:t>
        <a:bodyPr/>
        <a:lstStyle/>
        <a:p>
          <a:r>
            <a:rPr lang="en-US" sz="2400" dirty="0"/>
            <a:t>What is it?</a:t>
          </a:r>
        </a:p>
      </dgm:t>
    </dgm:pt>
    <dgm:pt modelId="{F9EF250C-6248-424B-A97B-708FE5B5B1D6}" type="parTrans" cxnId="{15B57162-23D5-4820-A9BC-68728F9D6C88}">
      <dgm:prSet/>
      <dgm:spPr/>
      <dgm:t>
        <a:bodyPr/>
        <a:lstStyle/>
        <a:p>
          <a:endParaRPr lang="en-US"/>
        </a:p>
      </dgm:t>
    </dgm:pt>
    <dgm:pt modelId="{B31CE4A5-51B5-41FA-9945-B6E22C34043F}" type="sibTrans" cxnId="{15B57162-23D5-4820-A9BC-68728F9D6C88}">
      <dgm:prSet/>
      <dgm:spPr/>
      <dgm:t>
        <a:bodyPr/>
        <a:lstStyle/>
        <a:p>
          <a:endParaRPr lang="en-US"/>
        </a:p>
      </dgm:t>
    </dgm:pt>
    <dgm:pt modelId="{69B12AFB-97FC-4B9F-83EA-2F8E92213326}">
      <dgm:prSet phldrT="[Text]" custT="1"/>
      <dgm:spPr/>
      <dgm:t>
        <a:bodyPr/>
        <a:lstStyle/>
        <a:p>
          <a:r>
            <a:rPr lang="en-US" sz="2400" dirty="0"/>
            <a:t>Why do you like it that much?</a:t>
          </a:r>
        </a:p>
      </dgm:t>
    </dgm:pt>
    <dgm:pt modelId="{526D91C8-8E90-4D81-BDD7-C58372C6F0C9}" type="parTrans" cxnId="{24C08361-A5C9-42FB-B549-956AFA715F0F}">
      <dgm:prSet/>
      <dgm:spPr/>
      <dgm:t>
        <a:bodyPr/>
        <a:lstStyle/>
        <a:p>
          <a:endParaRPr lang="en-US"/>
        </a:p>
      </dgm:t>
    </dgm:pt>
    <dgm:pt modelId="{E9416208-7924-447B-A4F1-1F5A8FAAFFCE}" type="sibTrans" cxnId="{24C08361-A5C9-42FB-B549-956AFA715F0F}">
      <dgm:prSet/>
      <dgm:spPr/>
      <dgm:t>
        <a:bodyPr/>
        <a:lstStyle/>
        <a:p>
          <a:endParaRPr lang="en-US"/>
        </a:p>
      </dgm:t>
    </dgm:pt>
    <dgm:pt modelId="{744DC7FD-45A6-4961-9F36-C8B5EA123661}" type="pres">
      <dgm:prSet presAssocID="{5505B4A4-5C3C-4F33-B7B6-A1FB9F24239D}" presName="diagram" presStyleCnt="0">
        <dgm:presLayoutVars>
          <dgm:dir/>
          <dgm:resizeHandles val="exact"/>
        </dgm:presLayoutVars>
      </dgm:prSet>
      <dgm:spPr/>
    </dgm:pt>
    <dgm:pt modelId="{15A66D17-C8A2-4FC1-B74F-3C7A22C73D24}" type="pres">
      <dgm:prSet presAssocID="{88FE3CDF-7F0A-4D39-B957-2D1DD83A27AC}" presName="node" presStyleLbl="node1" presStyleIdx="0" presStyleCnt="2">
        <dgm:presLayoutVars>
          <dgm:bulletEnabled val="1"/>
        </dgm:presLayoutVars>
      </dgm:prSet>
      <dgm:spPr/>
    </dgm:pt>
    <dgm:pt modelId="{5A82447B-B37D-45D7-9F0F-A607F4860A0A}" type="pres">
      <dgm:prSet presAssocID="{B31CE4A5-51B5-41FA-9945-B6E22C34043F}" presName="sibTrans" presStyleCnt="0"/>
      <dgm:spPr/>
    </dgm:pt>
    <dgm:pt modelId="{0D453D66-9866-47C4-B06D-D8C38773FF6A}" type="pres">
      <dgm:prSet presAssocID="{69B12AFB-97FC-4B9F-83EA-2F8E92213326}" presName="node" presStyleLbl="node1" presStyleIdx="1" presStyleCnt="2">
        <dgm:presLayoutVars>
          <dgm:bulletEnabled val="1"/>
        </dgm:presLayoutVars>
      </dgm:prSet>
      <dgm:spPr/>
    </dgm:pt>
  </dgm:ptLst>
  <dgm:cxnLst>
    <dgm:cxn modelId="{D773C25C-E8FC-4AFB-91D6-75394994564D}" type="presOf" srcId="{88FE3CDF-7F0A-4D39-B957-2D1DD83A27AC}" destId="{15A66D17-C8A2-4FC1-B74F-3C7A22C73D24}" srcOrd="0" destOrd="0" presId="urn:microsoft.com/office/officeart/2005/8/layout/default"/>
    <dgm:cxn modelId="{24C08361-A5C9-42FB-B549-956AFA715F0F}" srcId="{5505B4A4-5C3C-4F33-B7B6-A1FB9F24239D}" destId="{69B12AFB-97FC-4B9F-83EA-2F8E92213326}" srcOrd="1" destOrd="0" parTransId="{526D91C8-8E90-4D81-BDD7-C58372C6F0C9}" sibTransId="{E9416208-7924-447B-A4F1-1F5A8FAAFFCE}"/>
    <dgm:cxn modelId="{15B57162-23D5-4820-A9BC-68728F9D6C88}" srcId="{5505B4A4-5C3C-4F33-B7B6-A1FB9F24239D}" destId="{88FE3CDF-7F0A-4D39-B957-2D1DD83A27AC}" srcOrd="0" destOrd="0" parTransId="{F9EF250C-6248-424B-A97B-708FE5B5B1D6}" sibTransId="{B31CE4A5-51B5-41FA-9945-B6E22C34043F}"/>
    <dgm:cxn modelId="{144B18DB-3667-45E1-9891-E8290A4C19F5}" type="presOf" srcId="{5505B4A4-5C3C-4F33-B7B6-A1FB9F24239D}" destId="{744DC7FD-45A6-4961-9F36-C8B5EA123661}" srcOrd="0" destOrd="0" presId="urn:microsoft.com/office/officeart/2005/8/layout/default"/>
    <dgm:cxn modelId="{609A2AF9-A04E-405D-99AE-F5C6133E911B}" type="presOf" srcId="{69B12AFB-97FC-4B9F-83EA-2F8E92213326}" destId="{0D453D66-9866-47C4-B06D-D8C38773FF6A}" srcOrd="0" destOrd="0" presId="urn:microsoft.com/office/officeart/2005/8/layout/default"/>
    <dgm:cxn modelId="{3082833F-5F2A-4BC2-B242-89B6EE937B59}" type="presParOf" srcId="{744DC7FD-45A6-4961-9F36-C8B5EA123661}" destId="{15A66D17-C8A2-4FC1-B74F-3C7A22C73D24}" srcOrd="0" destOrd="0" presId="urn:microsoft.com/office/officeart/2005/8/layout/default"/>
    <dgm:cxn modelId="{5CB6B81B-4C14-40C6-AAD5-C2BCFAFD04DD}" type="presParOf" srcId="{744DC7FD-45A6-4961-9F36-C8B5EA123661}" destId="{5A82447B-B37D-45D7-9F0F-A607F4860A0A}" srcOrd="1" destOrd="0" presId="urn:microsoft.com/office/officeart/2005/8/layout/default"/>
    <dgm:cxn modelId="{E57518B3-2529-4324-B92C-B0B7407DAB17}" type="presParOf" srcId="{744DC7FD-45A6-4961-9F36-C8B5EA123661}" destId="{0D453D66-9866-47C4-B06D-D8C38773FF6A}"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6B9DEA-DF79-4F67-A714-DC793C8B0D5F}" type="doc">
      <dgm:prSet loTypeId="urn:diagrams.loki3.com/VaryingWidthList" loCatId="list" qsTypeId="urn:microsoft.com/office/officeart/2005/8/quickstyle/simple1" qsCatId="simple" csTypeId="urn:microsoft.com/office/officeart/2005/8/colors/colorful5" csCatId="colorful" phldr="1"/>
      <dgm:spPr/>
    </dgm:pt>
    <dgm:pt modelId="{F69E92BD-6DE4-430D-90B4-670D5E72054C}">
      <dgm:prSet phldrT="[Text]"/>
      <dgm:spPr/>
      <dgm:t>
        <a:bodyPr/>
        <a:lstStyle/>
        <a:p>
          <a:r>
            <a:rPr lang="en-US" dirty="0"/>
            <a:t>Who wants to share?</a:t>
          </a:r>
        </a:p>
      </dgm:t>
    </dgm:pt>
    <dgm:pt modelId="{CDAD711B-E36F-47D5-BC5C-62C40064B725}" type="parTrans" cxnId="{CFDBA090-562A-4FD8-9972-94DBC37DA1E7}">
      <dgm:prSet/>
      <dgm:spPr/>
      <dgm:t>
        <a:bodyPr/>
        <a:lstStyle/>
        <a:p>
          <a:endParaRPr lang="en-US"/>
        </a:p>
      </dgm:t>
    </dgm:pt>
    <dgm:pt modelId="{350E4707-8AD5-49B1-96E5-7CE303AE46C6}" type="sibTrans" cxnId="{CFDBA090-562A-4FD8-9972-94DBC37DA1E7}">
      <dgm:prSet/>
      <dgm:spPr/>
      <dgm:t>
        <a:bodyPr/>
        <a:lstStyle/>
        <a:p>
          <a:endParaRPr lang="en-US"/>
        </a:p>
      </dgm:t>
    </dgm:pt>
    <dgm:pt modelId="{838433F5-A5EC-4828-8C83-2AD4FD33D9A0}">
      <dgm:prSet phldrT="[Text]"/>
      <dgm:spPr/>
      <dgm:t>
        <a:bodyPr/>
        <a:lstStyle/>
        <a:p>
          <a:r>
            <a:rPr lang="en-US" dirty="0"/>
            <a:t>Tell us about your favourite food</a:t>
          </a:r>
        </a:p>
      </dgm:t>
    </dgm:pt>
    <dgm:pt modelId="{A9BDAC4B-2FDF-40CC-A5B8-59E76CE96EEB}" type="parTrans" cxnId="{9AC6B552-63A9-4606-B404-AB870755337E}">
      <dgm:prSet/>
      <dgm:spPr/>
      <dgm:t>
        <a:bodyPr/>
        <a:lstStyle/>
        <a:p>
          <a:endParaRPr lang="en-US"/>
        </a:p>
      </dgm:t>
    </dgm:pt>
    <dgm:pt modelId="{B44FEE68-44A8-454D-BA06-53E34C575609}" type="sibTrans" cxnId="{9AC6B552-63A9-4606-B404-AB870755337E}">
      <dgm:prSet/>
      <dgm:spPr/>
      <dgm:t>
        <a:bodyPr/>
        <a:lstStyle/>
        <a:p>
          <a:endParaRPr lang="en-US"/>
        </a:p>
      </dgm:t>
    </dgm:pt>
    <dgm:pt modelId="{24DEAA28-EA5F-4647-A1FA-3617147CE00B}">
      <dgm:prSet phldrT="[Text]"/>
      <dgm:spPr/>
      <dgm:t>
        <a:bodyPr/>
        <a:lstStyle/>
        <a:p>
          <a:r>
            <a:rPr lang="en-US" dirty="0"/>
            <a:t>Everyone stand somewhere between the two hearts according to how much you love this</a:t>
          </a:r>
        </a:p>
      </dgm:t>
    </dgm:pt>
    <dgm:pt modelId="{2A28D677-8477-4653-9D1E-C99F934B7EDE}" type="parTrans" cxnId="{BF361E13-F33A-44C3-92BA-3A0ECBD23C86}">
      <dgm:prSet/>
      <dgm:spPr/>
      <dgm:t>
        <a:bodyPr/>
        <a:lstStyle/>
        <a:p>
          <a:endParaRPr lang="en-US"/>
        </a:p>
      </dgm:t>
    </dgm:pt>
    <dgm:pt modelId="{78993C5D-ECA4-4C7C-A31B-FA183DCAB936}" type="sibTrans" cxnId="{BF361E13-F33A-44C3-92BA-3A0ECBD23C86}">
      <dgm:prSet/>
      <dgm:spPr/>
      <dgm:t>
        <a:bodyPr/>
        <a:lstStyle/>
        <a:p>
          <a:endParaRPr lang="en-US"/>
        </a:p>
      </dgm:t>
    </dgm:pt>
    <dgm:pt modelId="{FBCAA7ED-59BD-4EA9-9675-488C244F0425}" type="pres">
      <dgm:prSet presAssocID="{AC6B9DEA-DF79-4F67-A714-DC793C8B0D5F}" presName="Name0" presStyleCnt="0">
        <dgm:presLayoutVars>
          <dgm:resizeHandles/>
        </dgm:presLayoutVars>
      </dgm:prSet>
      <dgm:spPr/>
    </dgm:pt>
    <dgm:pt modelId="{D6CDB00E-DAF5-41B3-9398-56766DE7DBF3}" type="pres">
      <dgm:prSet presAssocID="{F69E92BD-6DE4-430D-90B4-670D5E72054C}" presName="text" presStyleLbl="node1" presStyleIdx="0" presStyleCnt="3" custScaleX="442730">
        <dgm:presLayoutVars>
          <dgm:bulletEnabled val="1"/>
        </dgm:presLayoutVars>
      </dgm:prSet>
      <dgm:spPr/>
    </dgm:pt>
    <dgm:pt modelId="{556D8C1D-F510-42FB-ACB3-F28A5D05FA6C}" type="pres">
      <dgm:prSet presAssocID="{350E4707-8AD5-49B1-96E5-7CE303AE46C6}" presName="space" presStyleCnt="0"/>
      <dgm:spPr/>
    </dgm:pt>
    <dgm:pt modelId="{98CC69B4-1622-4D69-808F-95B963F2E74F}" type="pres">
      <dgm:prSet presAssocID="{838433F5-A5EC-4828-8C83-2AD4FD33D9A0}" presName="text" presStyleLbl="node1" presStyleIdx="1" presStyleCnt="3" custScaleX="283801">
        <dgm:presLayoutVars>
          <dgm:bulletEnabled val="1"/>
        </dgm:presLayoutVars>
      </dgm:prSet>
      <dgm:spPr/>
    </dgm:pt>
    <dgm:pt modelId="{44820F50-1E47-4E6C-8717-187B4A9E3AB1}" type="pres">
      <dgm:prSet presAssocID="{B44FEE68-44A8-454D-BA06-53E34C575609}" presName="space" presStyleCnt="0"/>
      <dgm:spPr/>
    </dgm:pt>
    <dgm:pt modelId="{65FB4E59-02D4-4E2A-9F3E-188022FD2782}" type="pres">
      <dgm:prSet presAssocID="{24DEAA28-EA5F-4647-A1FA-3617147CE00B}" presName="text" presStyleLbl="node1" presStyleIdx="2" presStyleCnt="3" custScaleX="100620">
        <dgm:presLayoutVars>
          <dgm:bulletEnabled val="1"/>
        </dgm:presLayoutVars>
      </dgm:prSet>
      <dgm:spPr/>
    </dgm:pt>
  </dgm:ptLst>
  <dgm:cxnLst>
    <dgm:cxn modelId="{69B9CE0B-4447-466D-A2AF-099D16DA0D6D}" type="presOf" srcId="{AC6B9DEA-DF79-4F67-A714-DC793C8B0D5F}" destId="{FBCAA7ED-59BD-4EA9-9675-488C244F0425}" srcOrd="0" destOrd="0" presId="urn:diagrams.loki3.com/VaryingWidthList"/>
    <dgm:cxn modelId="{BF361E13-F33A-44C3-92BA-3A0ECBD23C86}" srcId="{AC6B9DEA-DF79-4F67-A714-DC793C8B0D5F}" destId="{24DEAA28-EA5F-4647-A1FA-3617147CE00B}" srcOrd="2" destOrd="0" parTransId="{2A28D677-8477-4653-9D1E-C99F934B7EDE}" sibTransId="{78993C5D-ECA4-4C7C-A31B-FA183DCAB936}"/>
    <dgm:cxn modelId="{270B6823-E0CD-422A-95F1-68C40434B5BB}" type="presOf" srcId="{24DEAA28-EA5F-4647-A1FA-3617147CE00B}" destId="{65FB4E59-02D4-4E2A-9F3E-188022FD2782}" srcOrd="0" destOrd="0" presId="urn:diagrams.loki3.com/VaryingWidthList"/>
    <dgm:cxn modelId="{02543224-FD40-4EA9-8B5C-E4F6E87CD6D5}" type="presOf" srcId="{838433F5-A5EC-4828-8C83-2AD4FD33D9A0}" destId="{98CC69B4-1622-4D69-808F-95B963F2E74F}" srcOrd="0" destOrd="0" presId="urn:diagrams.loki3.com/VaryingWidthList"/>
    <dgm:cxn modelId="{9AC6B552-63A9-4606-B404-AB870755337E}" srcId="{AC6B9DEA-DF79-4F67-A714-DC793C8B0D5F}" destId="{838433F5-A5EC-4828-8C83-2AD4FD33D9A0}" srcOrd="1" destOrd="0" parTransId="{A9BDAC4B-2FDF-40CC-A5B8-59E76CE96EEB}" sibTransId="{B44FEE68-44A8-454D-BA06-53E34C575609}"/>
    <dgm:cxn modelId="{CFDBA090-562A-4FD8-9972-94DBC37DA1E7}" srcId="{AC6B9DEA-DF79-4F67-A714-DC793C8B0D5F}" destId="{F69E92BD-6DE4-430D-90B4-670D5E72054C}" srcOrd="0" destOrd="0" parTransId="{CDAD711B-E36F-47D5-BC5C-62C40064B725}" sibTransId="{350E4707-8AD5-49B1-96E5-7CE303AE46C6}"/>
    <dgm:cxn modelId="{624995C7-29C7-4386-945A-C2E1D86E11B9}" type="presOf" srcId="{F69E92BD-6DE4-430D-90B4-670D5E72054C}" destId="{D6CDB00E-DAF5-41B3-9398-56766DE7DBF3}" srcOrd="0" destOrd="0" presId="urn:diagrams.loki3.com/VaryingWidthList"/>
    <dgm:cxn modelId="{386A3373-2CB8-4CE7-A1E7-379D1F25A892}" type="presParOf" srcId="{FBCAA7ED-59BD-4EA9-9675-488C244F0425}" destId="{D6CDB00E-DAF5-41B3-9398-56766DE7DBF3}" srcOrd="0" destOrd="0" presId="urn:diagrams.loki3.com/VaryingWidthList"/>
    <dgm:cxn modelId="{452D25DB-5974-4C6F-87AF-43F7DFDB9425}" type="presParOf" srcId="{FBCAA7ED-59BD-4EA9-9675-488C244F0425}" destId="{556D8C1D-F510-42FB-ACB3-F28A5D05FA6C}" srcOrd="1" destOrd="0" presId="urn:diagrams.loki3.com/VaryingWidthList"/>
    <dgm:cxn modelId="{0E28A473-83AE-4FCE-84DB-C7BB569A753A}" type="presParOf" srcId="{FBCAA7ED-59BD-4EA9-9675-488C244F0425}" destId="{98CC69B4-1622-4D69-808F-95B963F2E74F}" srcOrd="2" destOrd="0" presId="urn:diagrams.loki3.com/VaryingWidthList"/>
    <dgm:cxn modelId="{936ED05F-054E-41CD-B79E-750CEC368A86}" type="presParOf" srcId="{FBCAA7ED-59BD-4EA9-9675-488C244F0425}" destId="{44820F50-1E47-4E6C-8717-187B4A9E3AB1}" srcOrd="3" destOrd="0" presId="urn:diagrams.loki3.com/VaryingWidthList"/>
    <dgm:cxn modelId="{C2D427DD-0E33-4A57-88D7-490F987263D8}" type="presParOf" srcId="{FBCAA7ED-59BD-4EA9-9675-488C244F0425}" destId="{65FB4E59-02D4-4E2A-9F3E-188022FD2782}" srcOrd="4"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41AFBC-6646-4842-B2B5-8D835A9071D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CB04D89C-1D5F-4BB3-BD50-6F022F4C82AF}">
      <dgm:prSet phldrT="[Text]"/>
      <dgm:spPr/>
      <dgm:t>
        <a:bodyPr/>
        <a:lstStyle/>
        <a:p>
          <a:r>
            <a:rPr lang="en-US" dirty="0"/>
            <a:t>How is it called?</a:t>
          </a:r>
        </a:p>
      </dgm:t>
    </dgm:pt>
    <dgm:pt modelId="{24C4AB5E-4447-4DFC-84A2-C16DDF6D6297}" type="parTrans" cxnId="{D1650AEB-5720-4E8F-8896-4AA0A7D85E34}">
      <dgm:prSet/>
      <dgm:spPr/>
      <dgm:t>
        <a:bodyPr/>
        <a:lstStyle/>
        <a:p>
          <a:endParaRPr lang="en-US"/>
        </a:p>
      </dgm:t>
    </dgm:pt>
    <dgm:pt modelId="{B4D1594D-EB35-421C-9258-D2B2839763CD}" type="sibTrans" cxnId="{D1650AEB-5720-4E8F-8896-4AA0A7D85E34}">
      <dgm:prSet/>
      <dgm:spPr/>
      <dgm:t>
        <a:bodyPr/>
        <a:lstStyle/>
        <a:p>
          <a:endParaRPr lang="en-US"/>
        </a:p>
      </dgm:t>
    </dgm:pt>
    <dgm:pt modelId="{2210221A-4C50-491B-BF2F-650681B8CB8F}">
      <dgm:prSet phldrT="[Text]"/>
      <dgm:spPr/>
      <dgm:t>
        <a:bodyPr/>
        <a:lstStyle/>
        <a:p>
          <a:r>
            <a:rPr lang="en-US" dirty="0"/>
            <a:t>Where does it come from?</a:t>
          </a:r>
        </a:p>
      </dgm:t>
    </dgm:pt>
    <dgm:pt modelId="{71B58F2E-2A92-4BD4-88C1-7A384C395FD4}" type="parTrans" cxnId="{5D81206D-B2E1-478A-83F4-B1CF8B7987A0}">
      <dgm:prSet/>
      <dgm:spPr/>
      <dgm:t>
        <a:bodyPr/>
        <a:lstStyle/>
        <a:p>
          <a:endParaRPr lang="en-US"/>
        </a:p>
      </dgm:t>
    </dgm:pt>
    <dgm:pt modelId="{37706A84-884C-4B8E-B895-0B9136C00B40}" type="sibTrans" cxnId="{5D81206D-B2E1-478A-83F4-B1CF8B7987A0}">
      <dgm:prSet/>
      <dgm:spPr/>
      <dgm:t>
        <a:bodyPr/>
        <a:lstStyle/>
        <a:p>
          <a:endParaRPr lang="en-US"/>
        </a:p>
      </dgm:t>
    </dgm:pt>
    <dgm:pt modelId="{865BA9A8-A8B8-4315-A258-246470A88F50}">
      <dgm:prSet phldrT="[Text]"/>
      <dgm:spPr/>
      <dgm:t>
        <a:bodyPr/>
        <a:lstStyle/>
        <a:p>
          <a:r>
            <a:rPr lang="en-US" dirty="0"/>
            <a:t>How is it linked to farming?</a:t>
          </a:r>
        </a:p>
      </dgm:t>
    </dgm:pt>
    <dgm:pt modelId="{DDACCB8C-D970-4ED2-97BD-AC6B8115685A}" type="parTrans" cxnId="{56FCF121-1891-44CD-9D9C-50363C68AC4F}">
      <dgm:prSet/>
      <dgm:spPr/>
      <dgm:t>
        <a:bodyPr/>
        <a:lstStyle/>
        <a:p>
          <a:endParaRPr lang="en-US"/>
        </a:p>
      </dgm:t>
    </dgm:pt>
    <dgm:pt modelId="{1EB7600F-4E89-4116-8DCF-658D176EF030}" type="sibTrans" cxnId="{56FCF121-1891-44CD-9D9C-50363C68AC4F}">
      <dgm:prSet/>
      <dgm:spPr/>
      <dgm:t>
        <a:bodyPr/>
        <a:lstStyle/>
        <a:p>
          <a:endParaRPr lang="en-US"/>
        </a:p>
      </dgm:t>
    </dgm:pt>
    <dgm:pt modelId="{F24EDD60-8516-4C08-82E9-9BDFE77D9650}" type="pres">
      <dgm:prSet presAssocID="{E441AFBC-6646-4842-B2B5-8D835A9071D2}" presName="diagram" presStyleCnt="0">
        <dgm:presLayoutVars>
          <dgm:dir/>
          <dgm:resizeHandles val="exact"/>
        </dgm:presLayoutVars>
      </dgm:prSet>
      <dgm:spPr/>
    </dgm:pt>
    <dgm:pt modelId="{47BBC5DA-AA89-46DE-9C0D-13A4766C38ED}" type="pres">
      <dgm:prSet presAssocID="{CB04D89C-1D5F-4BB3-BD50-6F022F4C82AF}" presName="node" presStyleLbl="node1" presStyleIdx="0" presStyleCnt="3">
        <dgm:presLayoutVars>
          <dgm:bulletEnabled val="1"/>
        </dgm:presLayoutVars>
      </dgm:prSet>
      <dgm:spPr/>
    </dgm:pt>
    <dgm:pt modelId="{4693E902-4364-45A6-AA97-3F212635B6DC}" type="pres">
      <dgm:prSet presAssocID="{B4D1594D-EB35-421C-9258-D2B2839763CD}" presName="sibTrans" presStyleCnt="0"/>
      <dgm:spPr/>
    </dgm:pt>
    <dgm:pt modelId="{7A9C15A8-7A3E-4DB9-887C-660912BDC771}" type="pres">
      <dgm:prSet presAssocID="{2210221A-4C50-491B-BF2F-650681B8CB8F}" presName="node" presStyleLbl="node1" presStyleIdx="1" presStyleCnt="3">
        <dgm:presLayoutVars>
          <dgm:bulletEnabled val="1"/>
        </dgm:presLayoutVars>
      </dgm:prSet>
      <dgm:spPr/>
    </dgm:pt>
    <dgm:pt modelId="{023360C6-0CEB-4EA7-B89D-C708B8A309F6}" type="pres">
      <dgm:prSet presAssocID="{37706A84-884C-4B8E-B895-0B9136C00B40}" presName="sibTrans" presStyleCnt="0"/>
      <dgm:spPr/>
    </dgm:pt>
    <dgm:pt modelId="{D9044015-2869-422B-8A2C-B9A80A78102A}" type="pres">
      <dgm:prSet presAssocID="{865BA9A8-A8B8-4315-A258-246470A88F50}" presName="node" presStyleLbl="node1" presStyleIdx="2" presStyleCnt="3">
        <dgm:presLayoutVars>
          <dgm:bulletEnabled val="1"/>
        </dgm:presLayoutVars>
      </dgm:prSet>
      <dgm:spPr/>
    </dgm:pt>
  </dgm:ptLst>
  <dgm:cxnLst>
    <dgm:cxn modelId="{56FCF121-1891-44CD-9D9C-50363C68AC4F}" srcId="{E441AFBC-6646-4842-B2B5-8D835A9071D2}" destId="{865BA9A8-A8B8-4315-A258-246470A88F50}" srcOrd="2" destOrd="0" parTransId="{DDACCB8C-D970-4ED2-97BD-AC6B8115685A}" sibTransId="{1EB7600F-4E89-4116-8DCF-658D176EF030}"/>
    <dgm:cxn modelId="{836C9443-69C6-4794-91BC-EC8082978153}" type="presOf" srcId="{2210221A-4C50-491B-BF2F-650681B8CB8F}" destId="{7A9C15A8-7A3E-4DB9-887C-660912BDC771}" srcOrd="0" destOrd="0" presId="urn:microsoft.com/office/officeart/2005/8/layout/default"/>
    <dgm:cxn modelId="{5D81206D-B2E1-478A-83F4-B1CF8B7987A0}" srcId="{E441AFBC-6646-4842-B2B5-8D835A9071D2}" destId="{2210221A-4C50-491B-BF2F-650681B8CB8F}" srcOrd="1" destOrd="0" parTransId="{71B58F2E-2A92-4BD4-88C1-7A384C395FD4}" sibTransId="{37706A84-884C-4B8E-B895-0B9136C00B40}"/>
    <dgm:cxn modelId="{13037B6E-E4BE-4E29-82F7-D728449CE958}" type="presOf" srcId="{865BA9A8-A8B8-4315-A258-246470A88F50}" destId="{D9044015-2869-422B-8A2C-B9A80A78102A}" srcOrd="0" destOrd="0" presId="urn:microsoft.com/office/officeart/2005/8/layout/default"/>
    <dgm:cxn modelId="{F4D3D8CB-2BD4-4BC7-8C7B-227F4828768E}" type="presOf" srcId="{E441AFBC-6646-4842-B2B5-8D835A9071D2}" destId="{F24EDD60-8516-4C08-82E9-9BDFE77D9650}" srcOrd="0" destOrd="0" presId="urn:microsoft.com/office/officeart/2005/8/layout/default"/>
    <dgm:cxn modelId="{35D867D5-238F-45A1-96B4-9553A934CDB2}" type="presOf" srcId="{CB04D89C-1D5F-4BB3-BD50-6F022F4C82AF}" destId="{47BBC5DA-AA89-46DE-9C0D-13A4766C38ED}" srcOrd="0" destOrd="0" presId="urn:microsoft.com/office/officeart/2005/8/layout/default"/>
    <dgm:cxn modelId="{D1650AEB-5720-4E8F-8896-4AA0A7D85E34}" srcId="{E441AFBC-6646-4842-B2B5-8D835A9071D2}" destId="{CB04D89C-1D5F-4BB3-BD50-6F022F4C82AF}" srcOrd="0" destOrd="0" parTransId="{24C4AB5E-4447-4DFC-84A2-C16DDF6D6297}" sibTransId="{B4D1594D-EB35-421C-9258-D2B2839763CD}"/>
    <dgm:cxn modelId="{852A7C37-C043-4227-8E0B-2AD15DFDF7D1}" type="presParOf" srcId="{F24EDD60-8516-4C08-82E9-9BDFE77D9650}" destId="{47BBC5DA-AA89-46DE-9C0D-13A4766C38ED}" srcOrd="0" destOrd="0" presId="urn:microsoft.com/office/officeart/2005/8/layout/default"/>
    <dgm:cxn modelId="{7B5E6652-E031-45FA-A76E-0D1E32D0FB06}" type="presParOf" srcId="{F24EDD60-8516-4C08-82E9-9BDFE77D9650}" destId="{4693E902-4364-45A6-AA97-3F212635B6DC}" srcOrd="1" destOrd="0" presId="urn:microsoft.com/office/officeart/2005/8/layout/default"/>
    <dgm:cxn modelId="{C8489D4C-0250-498C-A4BC-2C43D2332D0B}" type="presParOf" srcId="{F24EDD60-8516-4C08-82E9-9BDFE77D9650}" destId="{7A9C15A8-7A3E-4DB9-887C-660912BDC771}" srcOrd="2" destOrd="0" presId="urn:microsoft.com/office/officeart/2005/8/layout/default"/>
    <dgm:cxn modelId="{1DEFBAB1-FC8A-4EC2-9293-3B2864134A8B}" type="presParOf" srcId="{F24EDD60-8516-4C08-82E9-9BDFE77D9650}" destId="{023360C6-0CEB-4EA7-B89D-C708B8A309F6}" srcOrd="3" destOrd="0" presId="urn:microsoft.com/office/officeart/2005/8/layout/default"/>
    <dgm:cxn modelId="{D246C572-2B66-4123-BA31-F56C2E3CF04D}" type="presParOf" srcId="{F24EDD60-8516-4C08-82E9-9BDFE77D9650}" destId="{D9044015-2869-422B-8A2C-B9A80A78102A}"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3E2CDA-884E-480F-815C-ACD4F594D55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E1EF0F6-129E-4301-AACA-1AAE358DF722}">
      <dgm:prSet phldrT="[Text]"/>
      <dgm:spPr/>
      <dgm:t>
        <a:bodyPr/>
        <a:lstStyle/>
        <a:p>
          <a:r>
            <a:rPr lang="en-US" dirty="0"/>
            <a:t>For each greenhouse gas, add an item of clothing to the “planet”</a:t>
          </a:r>
        </a:p>
      </dgm:t>
    </dgm:pt>
    <dgm:pt modelId="{838A0E81-0933-4C2C-9544-817634293C3D}" type="parTrans" cxnId="{C4485ED0-4FFD-44B6-A5A9-FE16496A5DC7}">
      <dgm:prSet/>
      <dgm:spPr/>
      <dgm:t>
        <a:bodyPr/>
        <a:lstStyle/>
        <a:p>
          <a:endParaRPr lang="en-US"/>
        </a:p>
      </dgm:t>
    </dgm:pt>
    <dgm:pt modelId="{DBAEB304-CD4C-47F2-92A2-B5DFD69B85A6}" type="sibTrans" cxnId="{C4485ED0-4FFD-44B6-A5A9-FE16496A5DC7}">
      <dgm:prSet/>
      <dgm:spPr/>
      <dgm:t>
        <a:bodyPr/>
        <a:lstStyle/>
        <a:p>
          <a:endParaRPr lang="en-US"/>
        </a:p>
      </dgm:t>
    </dgm:pt>
    <dgm:pt modelId="{7D337BF9-F62B-4265-8773-754EFFFCEA9E}">
      <dgm:prSet phldrT="[Text]"/>
      <dgm:spPr/>
      <dgm:t>
        <a:bodyPr/>
        <a:lstStyle/>
        <a:p>
          <a:r>
            <a:rPr lang="en-US" dirty="0"/>
            <a:t>Compare the human body’s reaction to the planet’s</a:t>
          </a:r>
        </a:p>
      </dgm:t>
    </dgm:pt>
    <dgm:pt modelId="{A3E1DF07-9F2A-4A52-BD8E-461317A08929}" type="parTrans" cxnId="{3B46A6E5-5294-4DA0-BFD9-B8B6E1304B97}">
      <dgm:prSet/>
      <dgm:spPr/>
      <dgm:t>
        <a:bodyPr/>
        <a:lstStyle/>
        <a:p>
          <a:endParaRPr lang="en-US"/>
        </a:p>
      </dgm:t>
    </dgm:pt>
    <dgm:pt modelId="{E9F9ACF6-C503-4AD3-B417-ACB4DA740D56}" type="sibTrans" cxnId="{3B46A6E5-5294-4DA0-BFD9-B8B6E1304B97}">
      <dgm:prSet/>
      <dgm:spPr/>
      <dgm:t>
        <a:bodyPr/>
        <a:lstStyle/>
        <a:p>
          <a:endParaRPr lang="en-US"/>
        </a:p>
      </dgm:t>
    </dgm:pt>
    <dgm:pt modelId="{775DC845-EDEF-4DF7-A6DA-E30B2DAE77E2}" type="pres">
      <dgm:prSet presAssocID="{273E2CDA-884E-480F-815C-ACD4F594D550}" presName="linear" presStyleCnt="0">
        <dgm:presLayoutVars>
          <dgm:animLvl val="lvl"/>
          <dgm:resizeHandles val="exact"/>
        </dgm:presLayoutVars>
      </dgm:prSet>
      <dgm:spPr/>
    </dgm:pt>
    <dgm:pt modelId="{744A70D5-916E-43AE-B6E0-A63B4329A040}" type="pres">
      <dgm:prSet presAssocID="{FE1EF0F6-129E-4301-AACA-1AAE358DF722}" presName="parentText" presStyleLbl="node1" presStyleIdx="0" presStyleCnt="1">
        <dgm:presLayoutVars>
          <dgm:chMax val="0"/>
          <dgm:bulletEnabled val="1"/>
        </dgm:presLayoutVars>
      </dgm:prSet>
      <dgm:spPr/>
    </dgm:pt>
    <dgm:pt modelId="{3C8344CA-8EC7-41B3-B2D2-E930FF0259DE}" type="pres">
      <dgm:prSet presAssocID="{FE1EF0F6-129E-4301-AACA-1AAE358DF722}" presName="childText" presStyleLbl="revTx" presStyleIdx="0" presStyleCnt="1">
        <dgm:presLayoutVars>
          <dgm:bulletEnabled val="1"/>
        </dgm:presLayoutVars>
      </dgm:prSet>
      <dgm:spPr/>
    </dgm:pt>
  </dgm:ptLst>
  <dgm:cxnLst>
    <dgm:cxn modelId="{171BE458-BE6B-4FCF-9127-F806A16B65B8}" type="presOf" srcId="{273E2CDA-884E-480F-815C-ACD4F594D550}" destId="{775DC845-EDEF-4DF7-A6DA-E30B2DAE77E2}" srcOrd="0" destOrd="0" presId="urn:microsoft.com/office/officeart/2005/8/layout/vList2"/>
    <dgm:cxn modelId="{08620659-24A9-44D0-9513-0A7D83465866}" type="presOf" srcId="{7D337BF9-F62B-4265-8773-754EFFFCEA9E}" destId="{3C8344CA-8EC7-41B3-B2D2-E930FF0259DE}" srcOrd="0" destOrd="0" presId="urn:microsoft.com/office/officeart/2005/8/layout/vList2"/>
    <dgm:cxn modelId="{3E9891C8-10C8-4F39-8652-B90231AE3C22}" type="presOf" srcId="{FE1EF0F6-129E-4301-AACA-1AAE358DF722}" destId="{744A70D5-916E-43AE-B6E0-A63B4329A040}" srcOrd="0" destOrd="0" presId="urn:microsoft.com/office/officeart/2005/8/layout/vList2"/>
    <dgm:cxn modelId="{C4485ED0-4FFD-44B6-A5A9-FE16496A5DC7}" srcId="{273E2CDA-884E-480F-815C-ACD4F594D550}" destId="{FE1EF0F6-129E-4301-AACA-1AAE358DF722}" srcOrd="0" destOrd="0" parTransId="{838A0E81-0933-4C2C-9544-817634293C3D}" sibTransId="{DBAEB304-CD4C-47F2-92A2-B5DFD69B85A6}"/>
    <dgm:cxn modelId="{3B46A6E5-5294-4DA0-BFD9-B8B6E1304B97}" srcId="{FE1EF0F6-129E-4301-AACA-1AAE358DF722}" destId="{7D337BF9-F62B-4265-8773-754EFFFCEA9E}" srcOrd="0" destOrd="0" parTransId="{A3E1DF07-9F2A-4A52-BD8E-461317A08929}" sibTransId="{E9F9ACF6-C503-4AD3-B417-ACB4DA740D56}"/>
    <dgm:cxn modelId="{BF0F0CDD-3B36-4EFB-A908-7B2F5572DA44}" type="presParOf" srcId="{775DC845-EDEF-4DF7-A6DA-E30B2DAE77E2}" destId="{744A70D5-916E-43AE-B6E0-A63B4329A040}" srcOrd="0" destOrd="0" presId="urn:microsoft.com/office/officeart/2005/8/layout/vList2"/>
    <dgm:cxn modelId="{052D9C86-F762-4746-B041-664C4E89F0C0}" type="presParOf" srcId="{775DC845-EDEF-4DF7-A6DA-E30B2DAE77E2}" destId="{3C8344CA-8EC7-41B3-B2D2-E930FF0259D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DE162D-F0B0-4CD9-9AAB-43A481C63D5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862F6869-8B62-4E71-88CE-87E5F77ED8CA}">
      <dgm:prSet phldrT="[Text]"/>
      <dgm:spPr/>
      <dgm:t>
        <a:bodyPr/>
        <a:lstStyle/>
        <a:p>
          <a:r>
            <a:rPr lang="en-US" dirty="0"/>
            <a:t>Name your class’ team</a:t>
          </a:r>
        </a:p>
      </dgm:t>
    </dgm:pt>
    <dgm:pt modelId="{8E5DCC9D-DBD5-42D0-BC5B-3B467B1B57B0}" type="parTrans" cxnId="{B027FF5B-E529-45CF-A64E-EB3998832B73}">
      <dgm:prSet/>
      <dgm:spPr/>
      <dgm:t>
        <a:bodyPr/>
        <a:lstStyle/>
        <a:p>
          <a:endParaRPr lang="en-US"/>
        </a:p>
      </dgm:t>
    </dgm:pt>
    <dgm:pt modelId="{5A27F779-5842-40F9-8664-BBE9090334A1}" type="sibTrans" cxnId="{B027FF5B-E529-45CF-A64E-EB3998832B73}">
      <dgm:prSet/>
      <dgm:spPr/>
      <dgm:t>
        <a:bodyPr/>
        <a:lstStyle/>
        <a:p>
          <a:endParaRPr lang="en-US"/>
        </a:p>
      </dgm:t>
    </dgm:pt>
    <dgm:pt modelId="{D097149F-7FED-450B-A6BA-866D9512ED34}">
      <dgm:prSet phldrT="[Text]"/>
      <dgm:spPr/>
      <dgm:t>
        <a:bodyPr/>
        <a:lstStyle/>
        <a:p>
          <a:r>
            <a:rPr lang="en-US" dirty="0"/>
            <a:t>Write down one thing you’ve learnt today</a:t>
          </a:r>
        </a:p>
      </dgm:t>
    </dgm:pt>
    <dgm:pt modelId="{9DB5D33C-8CE0-40D5-988A-2BEA3B648C86}" type="parTrans" cxnId="{6641F85F-5F03-4CB7-BE6A-A90231073F81}">
      <dgm:prSet/>
      <dgm:spPr/>
      <dgm:t>
        <a:bodyPr/>
        <a:lstStyle/>
        <a:p>
          <a:endParaRPr lang="en-US"/>
        </a:p>
      </dgm:t>
    </dgm:pt>
    <dgm:pt modelId="{CA965613-4547-4D19-853F-B27D5C994090}" type="sibTrans" cxnId="{6641F85F-5F03-4CB7-BE6A-A90231073F81}">
      <dgm:prSet/>
      <dgm:spPr/>
      <dgm:t>
        <a:bodyPr/>
        <a:lstStyle/>
        <a:p>
          <a:endParaRPr lang="en-US"/>
        </a:p>
      </dgm:t>
    </dgm:pt>
    <dgm:pt modelId="{47416654-353A-4F54-9A17-D33C59D0412F}">
      <dgm:prSet phldrT="[Text]"/>
      <dgm:spPr/>
      <dgm:t>
        <a:bodyPr/>
        <a:lstStyle/>
        <a:p>
          <a:r>
            <a:rPr lang="en-US" dirty="0"/>
            <a:t>Write down one change you want to make in the future</a:t>
          </a:r>
        </a:p>
      </dgm:t>
    </dgm:pt>
    <dgm:pt modelId="{641B0971-2A5E-4C95-90E7-DAC943C26D6A}" type="parTrans" cxnId="{BB26CBCA-CD20-4571-AB34-E23116CE9B7D}">
      <dgm:prSet/>
      <dgm:spPr/>
      <dgm:t>
        <a:bodyPr/>
        <a:lstStyle/>
        <a:p>
          <a:endParaRPr lang="en-US"/>
        </a:p>
      </dgm:t>
    </dgm:pt>
    <dgm:pt modelId="{754103F4-B2AB-41EF-AF5F-3E9CBFBC5861}" type="sibTrans" cxnId="{BB26CBCA-CD20-4571-AB34-E23116CE9B7D}">
      <dgm:prSet/>
      <dgm:spPr/>
      <dgm:t>
        <a:bodyPr/>
        <a:lstStyle/>
        <a:p>
          <a:endParaRPr lang="en-US"/>
        </a:p>
      </dgm:t>
    </dgm:pt>
    <dgm:pt modelId="{7DD47A96-74C8-495A-B96F-C99A0BDE8461}" type="pres">
      <dgm:prSet presAssocID="{B8DE162D-F0B0-4CD9-9AAB-43A481C63D52}" presName="diagram" presStyleCnt="0">
        <dgm:presLayoutVars>
          <dgm:dir/>
          <dgm:resizeHandles val="exact"/>
        </dgm:presLayoutVars>
      </dgm:prSet>
      <dgm:spPr/>
    </dgm:pt>
    <dgm:pt modelId="{B8ED65F9-2005-476D-A1D9-30E331C5E98D}" type="pres">
      <dgm:prSet presAssocID="{862F6869-8B62-4E71-88CE-87E5F77ED8CA}" presName="node" presStyleLbl="node1" presStyleIdx="0" presStyleCnt="3" custScaleX="223337" custScaleY="38592" custLinFactNeighborX="-6756" custLinFactNeighborY="-95">
        <dgm:presLayoutVars>
          <dgm:bulletEnabled val="1"/>
        </dgm:presLayoutVars>
      </dgm:prSet>
      <dgm:spPr/>
    </dgm:pt>
    <dgm:pt modelId="{168CB058-AE62-49FF-9F3B-5AFA104F215A}" type="pres">
      <dgm:prSet presAssocID="{5A27F779-5842-40F9-8664-BBE9090334A1}" presName="sibTrans" presStyleCnt="0"/>
      <dgm:spPr/>
    </dgm:pt>
    <dgm:pt modelId="{D3AD4B52-9D59-4EEA-9DB4-977B69B907E4}" type="pres">
      <dgm:prSet presAssocID="{D097149F-7FED-450B-A6BA-866D9512ED34}" presName="node" presStyleLbl="node1" presStyleIdx="1" presStyleCnt="3" custLinFactNeighborX="-6790" custLinFactNeighborY="12029">
        <dgm:presLayoutVars>
          <dgm:bulletEnabled val="1"/>
        </dgm:presLayoutVars>
      </dgm:prSet>
      <dgm:spPr/>
    </dgm:pt>
    <dgm:pt modelId="{5114F1D5-A106-4BB3-AFCE-564EA42FCB4D}" type="pres">
      <dgm:prSet presAssocID="{CA965613-4547-4D19-853F-B27D5C994090}" presName="sibTrans" presStyleCnt="0"/>
      <dgm:spPr/>
    </dgm:pt>
    <dgm:pt modelId="{2EA86DDF-E957-400E-985F-DCD8CC5914F4}" type="pres">
      <dgm:prSet presAssocID="{47416654-353A-4F54-9A17-D33C59D0412F}" presName="node" presStyleLbl="node1" presStyleIdx="2" presStyleCnt="3" custLinFactNeighborX="7123" custLinFactNeighborY="11474">
        <dgm:presLayoutVars>
          <dgm:bulletEnabled val="1"/>
        </dgm:presLayoutVars>
      </dgm:prSet>
      <dgm:spPr/>
    </dgm:pt>
  </dgm:ptLst>
  <dgm:cxnLst>
    <dgm:cxn modelId="{A54D5602-75AB-48F1-B582-A8E981DC755E}" type="presOf" srcId="{47416654-353A-4F54-9A17-D33C59D0412F}" destId="{2EA86DDF-E957-400E-985F-DCD8CC5914F4}" srcOrd="0" destOrd="0" presId="urn:microsoft.com/office/officeart/2005/8/layout/default"/>
    <dgm:cxn modelId="{CC210E03-9DD2-4781-B233-8CF718E0B9B0}" type="presOf" srcId="{B8DE162D-F0B0-4CD9-9AAB-43A481C63D52}" destId="{7DD47A96-74C8-495A-B96F-C99A0BDE8461}" srcOrd="0" destOrd="0" presId="urn:microsoft.com/office/officeart/2005/8/layout/default"/>
    <dgm:cxn modelId="{33539C4A-052D-415F-AE53-979BF00259E5}" type="presOf" srcId="{862F6869-8B62-4E71-88CE-87E5F77ED8CA}" destId="{B8ED65F9-2005-476D-A1D9-30E331C5E98D}" srcOrd="0" destOrd="0" presId="urn:microsoft.com/office/officeart/2005/8/layout/default"/>
    <dgm:cxn modelId="{B027FF5B-E529-45CF-A64E-EB3998832B73}" srcId="{B8DE162D-F0B0-4CD9-9AAB-43A481C63D52}" destId="{862F6869-8B62-4E71-88CE-87E5F77ED8CA}" srcOrd="0" destOrd="0" parTransId="{8E5DCC9D-DBD5-42D0-BC5B-3B467B1B57B0}" sibTransId="{5A27F779-5842-40F9-8664-BBE9090334A1}"/>
    <dgm:cxn modelId="{6641F85F-5F03-4CB7-BE6A-A90231073F81}" srcId="{B8DE162D-F0B0-4CD9-9AAB-43A481C63D52}" destId="{D097149F-7FED-450B-A6BA-866D9512ED34}" srcOrd="1" destOrd="0" parTransId="{9DB5D33C-8CE0-40D5-988A-2BEA3B648C86}" sibTransId="{CA965613-4547-4D19-853F-B27D5C994090}"/>
    <dgm:cxn modelId="{BB26CBCA-CD20-4571-AB34-E23116CE9B7D}" srcId="{B8DE162D-F0B0-4CD9-9AAB-43A481C63D52}" destId="{47416654-353A-4F54-9A17-D33C59D0412F}" srcOrd="2" destOrd="0" parTransId="{641B0971-2A5E-4C95-90E7-DAC943C26D6A}" sibTransId="{754103F4-B2AB-41EF-AF5F-3E9CBFBC5861}"/>
    <dgm:cxn modelId="{C4901ADF-85E5-4562-B07D-88ECC4C7CF13}" type="presOf" srcId="{D097149F-7FED-450B-A6BA-866D9512ED34}" destId="{D3AD4B52-9D59-4EEA-9DB4-977B69B907E4}" srcOrd="0" destOrd="0" presId="urn:microsoft.com/office/officeart/2005/8/layout/default"/>
    <dgm:cxn modelId="{0B9CB3EE-234B-4B45-ADA0-EE9BE6F03D4F}" type="presParOf" srcId="{7DD47A96-74C8-495A-B96F-C99A0BDE8461}" destId="{B8ED65F9-2005-476D-A1D9-30E331C5E98D}" srcOrd="0" destOrd="0" presId="urn:microsoft.com/office/officeart/2005/8/layout/default"/>
    <dgm:cxn modelId="{DEC34876-8AB1-4B1E-9C6A-32154605441A}" type="presParOf" srcId="{7DD47A96-74C8-495A-B96F-C99A0BDE8461}" destId="{168CB058-AE62-49FF-9F3B-5AFA104F215A}" srcOrd="1" destOrd="0" presId="urn:microsoft.com/office/officeart/2005/8/layout/default"/>
    <dgm:cxn modelId="{3429E68B-3E3A-47B5-91E2-5F2B0D31ED12}" type="presParOf" srcId="{7DD47A96-74C8-495A-B96F-C99A0BDE8461}" destId="{D3AD4B52-9D59-4EEA-9DB4-977B69B907E4}" srcOrd="2" destOrd="0" presId="urn:microsoft.com/office/officeart/2005/8/layout/default"/>
    <dgm:cxn modelId="{D8D03873-B9F2-46FA-9854-F12D09EC4429}" type="presParOf" srcId="{7DD47A96-74C8-495A-B96F-C99A0BDE8461}" destId="{5114F1D5-A106-4BB3-AFCE-564EA42FCB4D}" srcOrd="3" destOrd="0" presId="urn:microsoft.com/office/officeart/2005/8/layout/default"/>
    <dgm:cxn modelId="{3FA40053-4572-43FE-8B14-16C00D7D8657}" type="presParOf" srcId="{7DD47A96-74C8-495A-B96F-C99A0BDE8461}" destId="{2EA86DDF-E957-400E-985F-DCD8CC5914F4}"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66D17-C8A2-4FC1-B74F-3C7A22C73D24}">
      <dsp:nvSpPr>
        <dsp:cNvPr id="0" name=""/>
        <dsp:cNvSpPr/>
      </dsp:nvSpPr>
      <dsp:spPr>
        <a:xfrm>
          <a:off x="143492" y="702"/>
          <a:ext cx="3997438" cy="2398462"/>
        </a:xfrm>
        <a:prstGeom prst="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What is it?</a:t>
          </a:r>
        </a:p>
      </dsp:txBody>
      <dsp:txXfrm>
        <a:off x="143492" y="702"/>
        <a:ext cx="3997438" cy="2398462"/>
      </dsp:txXfrm>
    </dsp:sp>
    <dsp:sp modelId="{0D453D66-9866-47C4-B06D-D8C38773FF6A}">
      <dsp:nvSpPr>
        <dsp:cNvPr id="0" name=""/>
        <dsp:cNvSpPr/>
      </dsp:nvSpPr>
      <dsp:spPr>
        <a:xfrm>
          <a:off x="4540674" y="702"/>
          <a:ext cx="3997438" cy="2398462"/>
        </a:xfrm>
        <a:prstGeom prst="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Why do you like it that much?</a:t>
          </a:r>
        </a:p>
      </dsp:txBody>
      <dsp:txXfrm>
        <a:off x="4540674" y="702"/>
        <a:ext cx="3997438" cy="2398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DB00E-DAF5-41B3-9398-56766DE7DBF3}">
      <dsp:nvSpPr>
        <dsp:cNvPr id="0" name=""/>
        <dsp:cNvSpPr/>
      </dsp:nvSpPr>
      <dsp:spPr>
        <a:xfrm>
          <a:off x="0" y="2232"/>
          <a:ext cx="10016837" cy="1473398"/>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4140" tIns="104140" rIns="104140" bIns="104140" numCol="1" spcCol="1270" anchor="ctr" anchorCtr="0">
          <a:noAutofit/>
        </a:bodyPr>
        <a:lstStyle/>
        <a:p>
          <a:pPr marL="0" lvl="0" indent="0" algn="ctr" defTabSz="1822450">
            <a:lnSpc>
              <a:spcPct val="90000"/>
            </a:lnSpc>
            <a:spcBef>
              <a:spcPct val="0"/>
            </a:spcBef>
            <a:spcAft>
              <a:spcPct val="35000"/>
            </a:spcAft>
            <a:buNone/>
          </a:pPr>
          <a:r>
            <a:rPr lang="en-US" sz="4100" kern="1200" dirty="0"/>
            <a:t>Who wants to share?</a:t>
          </a:r>
        </a:p>
      </dsp:txBody>
      <dsp:txXfrm>
        <a:off x="0" y="2232"/>
        <a:ext cx="10016837" cy="1473398"/>
      </dsp:txXfrm>
    </dsp:sp>
    <dsp:sp modelId="{98CC69B4-1622-4D69-808F-95B963F2E74F}">
      <dsp:nvSpPr>
        <dsp:cNvPr id="0" name=""/>
        <dsp:cNvSpPr/>
      </dsp:nvSpPr>
      <dsp:spPr>
        <a:xfrm>
          <a:off x="0" y="1549301"/>
          <a:ext cx="10016837" cy="1473398"/>
        </a:xfrm>
        <a:prstGeom prst="rect">
          <a:avLst/>
        </a:prstGeom>
        <a:solidFill>
          <a:schemeClr val="accent5">
            <a:hueOff val="-3029788"/>
            <a:satOff val="-8945"/>
            <a:lumOff val="-1225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4140" tIns="104140" rIns="104140" bIns="104140" numCol="1" spcCol="1270" anchor="ctr" anchorCtr="0">
          <a:noAutofit/>
        </a:bodyPr>
        <a:lstStyle/>
        <a:p>
          <a:pPr marL="0" lvl="0" indent="0" algn="ctr" defTabSz="1822450">
            <a:lnSpc>
              <a:spcPct val="90000"/>
            </a:lnSpc>
            <a:spcBef>
              <a:spcPct val="0"/>
            </a:spcBef>
            <a:spcAft>
              <a:spcPct val="35000"/>
            </a:spcAft>
            <a:buNone/>
          </a:pPr>
          <a:r>
            <a:rPr lang="en-US" sz="4100" kern="1200" dirty="0"/>
            <a:t>Tell us about your favourite food</a:t>
          </a:r>
        </a:p>
      </dsp:txBody>
      <dsp:txXfrm>
        <a:off x="0" y="1549301"/>
        <a:ext cx="10016837" cy="1473398"/>
      </dsp:txXfrm>
    </dsp:sp>
    <dsp:sp modelId="{65FB4E59-02D4-4E2A-9F3E-188022FD2782}">
      <dsp:nvSpPr>
        <dsp:cNvPr id="0" name=""/>
        <dsp:cNvSpPr/>
      </dsp:nvSpPr>
      <dsp:spPr>
        <a:xfrm>
          <a:off x="27728" y="3096369"/>
          <a:ext cx="9961380" cy="1473398"/>
        </a:xfrm>
        <a:prstGeom prst="rect">
          <a:avLst/>
        </a:prstGeom>
        <a:solidFill>
          <a:schemeClr val="accent5">
            <a:hueOff val="-6059576"/>
            <a:satOff val="-17891"/>
            <a:lumOff val="-2451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4140" tIns="104140" rIns="104140" bIns="104140" numCol="1" spcCol="1270" anchor="ctr" anchorCtr="0">
          <a:noAutofit/>
        </a:bodyPr>
        <a:lstStyle/>
        <a:p>
          <a:pPr marL="0" lvl="0" indent="0" algn="ctr" defTabSz="1822450">
            <a:lnSpc>
              <a:spcPct val="90000"/>
            </a:lnSpc>
            <a:spcBef>
              <a:spcPct val="0"/>
            </a:spcBef>
            <a:spcAft>
              <a:spcPct val="35000"/>
            </a:spcAft>
            <a:buNone/>
          </a:pPr>
          <a:r>
            <a:rPr lang="en-US" sz="4100" kern="1200" dirty="0"/>
            <a:t>Everyone stand somewhere between the two hearts according to how much you love this</a:t>
          </a:r>
        </a:p>
      </dsp:txBody>
      <dsp:txXfrm>
        <a:off x="27728" y="3096369"/>
        <a:ext cx="9961380" cy="14733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BC5DA-AA89-46DE-9C0D-13A4766C38ED}">
      <dsp:nvSpPr>
        <dsp:cNvPr id="0" name=""/>
        <dsp:cNvSpPr/>
      </dsp:nvSpPr>
      <dsp:spPr>
        <a:xfrm>
          <a:off x="0" y="1060690"/>
          <a:ext cx="3075420" cy="1845252"/>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How is it called?</a:t>
          </a:r>
        </a:p>
      </dsp:txBody>
      <dsp:txXfrm>
        <a:off x="0" y="1060690"/>
        <a:ext cx="3075420" cy="1845252"/>
      </dsp:txXfrm>
    </dsp:sp>
    <dsp:sp modelId="{7A9C15A8-7A3E-4DB9-887C-660912BDC771}">
      <dsp:nvSpPr>
        <dsp:cNvPr id="0" name=""/>
        <dsp:cNvSpPr/>
      </dsp:nvSpPr>
      <dsp:spPr>
        <a:xfrm>
          <a:off x="3382962" y="1060690"/>
          <a:ext cx="3075420" cy="1845252"/>
        </a:xfrm>
        <a:prstGeom prst="rect">
          <a:avLst/>
        </a:prstGeom>
        <a:solidFill>
          <a:schemeClr val="accent5">
            <a:hueOff val="-3029788"/>
            <a:satOff val="-8945"/>
            <a:lumOff val="-1225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Where does it come from?</a:t>
          </a:r>
        </a:p>
      </dsp:txBody>
      <dsp:txXfrm>
        <a:off x="3382962" y="1060690"/>
        <a:ext cx="3075420" cy="1845252"/>
      </dsp:txXfrm>
    </dsp:sp>
    <dsp:sp modelId="{D9044015-2869-422B-8A2C-B9A80A78102A}">
      <dsp:nvSpPr>
        <dsp:cNvPr id="0" name=""/>
        <dsp:cNvSpPr/>
      </dsp:nvSpPr>
      <dsp:spPr>
        <a:xfrm>
          <a:off x="6765924" y="1060690"/>
          <a:ext cx="3075420" cy="1845252"/>
        </a:xfrm>
        <a:prstGeom prst="rect">
          <a:avLst/>
        </a:prstGeom>
        <a:solidFill>
          <a:schemeClr val="accent5">
            <a:hueOff val="-6059576"/>
            <a:satOff val="-17891"/>
            <a:lumOff val="-2451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How is it linked to farming?</a:t>
          </a:r>
        </a:p>
      </dsp:txBody>
      <dsp:txXfrm>
        <a:off x="6765924" y="1060690"/>
        <a:ext cx="3075420" cy="18452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4A70D5-916E-43AE-B6E0-A63B4329A040}">
      <dsp:nvSpPr>
        <dsp:cNvPr id="0" name=""/>
        <dsp:cNvSpPr/>
      </dsp:nvSpPr>
      <dsp:spPr>
        <a:xfrm>
          <a:off x="0" y="15165"/>
          <a:ext cx="5686425" cy="2917979"/>
        </a:xfrm>
        <a:prstGeom prst="round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en-US" sz="4300" kern="1200" dirty="0"/>
            <a:t>For each greenhouse gas, add an item of clothing to the “planet”</a:t>
          </a:r>
        </a:p>
      </dsp:txBody>
      <dsp:txXfrm>
        <a:off x="142444" y="157609"/>
        <a:ext cx="5401537" cy="2633091"/>
      </dsp:txXfrm>
    </dsp:sp>
    <dsp:sp modelId="{3C8344CA-8EC7-41B3-B2D2-E930FF0259DE}">
      <dsp:nvSpPr>
        <dsp:cNvPr id="0" name=""/>
        <dsp:cNvSpPr/>
      </dsp:nvSpPr>
      <dsp:spPr>
        <a:xfrm>
          <a:off x="0" y="2933144"/>
          <a:ext cx="5686425" cy="10236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44" tIns="54610" rIns="305816" bIns="54610" numCol="1" spcCol="1270" anchor="t" anchorCtr="0">
          <a:noAutofit/>
        </a:bodyPr>
        <a:lstStyle/>
        <a:p>
          <a:pPr marL="285750" lvl="1" indent="-285750" algn="l" defTabSz="1511300">
            <a:lnSpc>
              <a:spcPct val="90000"/>
            </a:lnSpc>
            <a:spcBef>
              <a:spcPct val="0"/>
            </a:spcBef>
            <a:spcAft>
              <a:spcPct val="20000"/>
            </a:spcAft>
            <a:buChar char="•"/>
          </a:pPr>
          <a:r>
            <a:rPr lang="en-US" sz="3400" kern="1200" dirty="0"/>
            <a:t>Compare the human body’s reaction to the planet’s</a:t>
          </a:r>
        </a:p>
      </dsp:txBody>
      <dsp:txXfrm>
        <a:off x="0" y="2933144"/>
        <a:ext cx="5686425" cy="10236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ED65F9-2005-476D-A1D9-30E331C5E98D}">
      <dsp:nvSpPr>
        <dsp:cNvPr id="0" name=""/>
        <dsp:cNvSpPr/>
      </dsp:nvSpPr>
      <dsp:spPr>
        <a:xfrm>
          <a:off x="0" y="284028"/>
          <a:ext cx="9290876" cy="963262"/>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en-US" sz="4100" kern="1200" dirty="0"/>
            <a:t>Name your class’ team</a:t>
          </a:r>
        </a:p>
      </dsp:txBody>
      <dsp:txXfrm>
        <a:off x="0" y="284028"/>
        <a:ext cx="9290876" cy="963262"/>
      </dsp:txXfrm>
    </dsp:sp>
    <dsp:sp modelId="{D3AD4B52-9D59-4EEA-9DB4-977B69B907E4}">
      <dsp:nvSpPr>
        <dsp:cNvPr id="0" name=""/>
        <dsp:cNvSpPr/>
      </dsp:nvSpPr>
      <dsp:spPr>
        <a:xfrm>
          <a:off x="16" y="1952063"/>
          <a:ext cx="4160025" cy="2496015"/>
        </a:xfrm>
        <a:prstGeom prst="rect">
          <a:avLst/>
        </a:prstGeom>
        <a:solidFill>
          <a:schemeClr val="accent5">
            <a:hueOff val="-3029788"/>
            <a:satOff val="-8945"/>
            <a:lumOff val="-1225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en-US" sz="4100" kern="1200" dirty="0"/>
            <a:t>Write down one thing you’ve learnt today</a:t>
          </a:r>
        </a:p>
      </dsp:txBody>
      <dsp:txXfrm>
        <a:off x="16" y="1952063"/>
        <a:ext cx="4160025" cy="2496015"/>
      </dsp:txXfrm>
    </dsp:sp>
    <dsp:sp modelId="{2EA86DDF-E957-400E-985F-DCD8CC5914F4}">
      <dsp:nvSpPr>
        <dsp:cNvPr id="0" name=""/>
        <dsp:cNvSpPr/>
      </dsp:nvSpPr>
      <dsp:spPr>
        <a:xfrm>
          <a:off x="5140992" y="1952057"/>
          <a:ext cx="4160025" cy="2496015"/>
        </a:xfrm>
        <a:prstGeom prst="rect">
          <a:avLst/>
        </a:prstGeom>
        <a:solidFill>
          <a:schemeClr val="accent5">
            <a:hueOff val="-6059576"/>
            <a:satOff val="-17891"/>
            <a:lumOff val="-2451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en-US" sz="4100" kern="1200" dirty="0"/>
            <a:t>Write down one change you want to make in the future</a:t>
          </a:r>
        </a:p>
      </dsp:txBody>
      <dsp:txXfrm>
        <a:off x="5140992" y="1952057"/>
        <a:ext cx="4160025" cy="249601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12213D-1C8C-4CD2-8010-2020C9F898CB}" type="datetimeFigureOut">
              <a:rPr lang="en-GB" smtClean="0"/>
              <a:t>15/05/2019</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88AEE-640D-4A1A-8DC1-54DD2C7E7638}" type="slidenum">
              <a:rPr lang="en-GB" smtClean="0"/>
              <a:t>‹#›</a:t>
            </a:fld>
            <a:endParaRPr lang="en-GB" dirty="0"/>
          </a:p>
        </p:txBody>
      </p:sp>
    </p:spTree>
    <p:extLst>
      <p:ext uri="{BB962C8B-B14F-4D97-AF65-F5344CB8AC3E}">
        <p14:creationId xmlns:p14="http://schemas.microsoft.com/office/powerpoint/2010/main" val="3557094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2,</a:t>
            </a:r>
            <a:r>
              <a:rPr lang="en-GB" b="1" baseline="0" dirty="0"/>
              <a:t> part 2 - Comparison ideas: </a:t>
            </a:r>
          </a:p>
          <a:p>
            <a:r>
              <a:rPr lang="en-GB" baseline="0" dirty="0"/>
              <a:t>Temperature rise/fever to temperature rise, droughts, fires.</a:t>
            </a:r>
          </a:p>
          <a:p>
            <a:r>
              <a:rPr lang="en-GB" baseline="0" dirty="0"/>
              <a:t>Sweating to sea levels rising, ice caps melting, floods, change in the water cycle (and related naturel disasters).</a:t>
            </a:r>
          </a:p>
          <a:p>
            <a:r>
              <a:rPr lang="en-GB" baseline="0" dirty="0"/>
              <a:t>Getting ill to bacteria, fauna and flora and human reaction: different spreading, migration, extinction, change in growth processes.</a:t>
            </a:r>
          </a:p>
          <a:p>
            <a:endParaRPr lang="en-GB" baseline="0" dirty="0"/>
          </a:p>
          <a:p>
            <a:r>
              <a:rPr lang="en-GB" b="1" baseline="0" dirty="0"/>
              <a:t>Video: </a:t>
            </a:r>
            <a:r>
              <a:rPr lang="en-GB" baseline="0" dirty="0"/>
              <a:t>You can keep the A3 poster of changes the pupils want to make in the future for the classroom.</a:t>
            </a:r>
          </a:p>
        </p:txBody>
      </p:sp>
      <p:sp>
        <p:nvSpPr>
          <p:cNvPr id="4" name="Slide Number Placeholder 3"/>
          <p:cNvSpPr>
            <a:spLocks noGrp="1"/>
          </p:cNvSpPr>
          <p:nvPr>
            <p:ph type="sldNum" sz="quarter" idx="10"/>
          </p:nvPr>
        </p:nvSpPr>
        <p:spPr/>
        <p:txBody>
          <a:bodyPr/>
          <a:lstStyle/>
          <a:p>
            <a:fld id="{3CD88AEE-640D-4A1A-8DC1-54DD2C7E7638}" type="slidenum">
              <a:rPr lang="en-GB" smtClean="0"/>
              <a:t>1</a:t>
            </a:fld>
            <a:endParaRPr lang="en-GB" dirty="0"/>
          </a:p>
        </p:txBody>
      </p:sp>
    </p:spTree>
    <p:extLst>
      <p:ext uri="{BB962C8B-B14F-4D97-AF65-F5344CB8AC3E}">
        <p14:creationId xmlns:p14="http://schemas.microsoft.com/office/powerpoint/2010/main" val="1819602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17</a:t>
            </a:fld>
            <a:endParaRPr lang="en-GB" dirty="0"/>
          </a:p>
        </p:txBody>
      </p:sp>
    </p:spTree>
    <p:extLst>
      <p:ext uri="{BB962C8B-B14F-4D97-AF65-F5344CB8AC3E}">
        <p14:creationId xmlns:p14="http://schemas.microsoft.com/office/powerpoint/2010/main" val="3128125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applies for beef.</a:t>
            </a:r>
          </a:p>
          <a:p>
            <a:r>
              <a:rPr lang="en-GB" dirty="0"/>
              <a:t>Please</a:t>
            </a:r>
            <a:r>
              <a:rPr lang="en-GB" baseline="0" dirty="0"/>
              <a:t> note that a cow gives 200 kg of meat on average, and that this activity is based on 1 kg, that is 1/200 of the resources needed to raise the animal.</a:t>
            </a:r>
          </a:p>
          <a:p>
            <a:r>
              <a:rPr lang="en-GB" baseline="0" dirty="0"/>
              <a:t>Visit http://thewaterweeat.com/ for extra information and a great interactive adventure!</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20</a:t>
            </a:fld>
            <a:endParaRPr lang="en-GB" dirty="0"/>
          </a:p>
        </p:txBody>
      </p:sp>
    </p:spTree>
    <p:extLst>
      <p:ext uri="{BB962C8B-B14F-4D97-AF65-F5344CB8AC3E}">
        <p14:creationId xmlns:p14="http://schemas.microsoft.com/office/powerpoint/2010/main" val="1526942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pupils will hear the story,</a:t>
            </a:r>
            <a:r>
              <a:rPr lang="en-GB" baseline="0" dirty="0"/>
              <a:t> then get the sheet and read it again to discuss it and check the vocabulary.</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21</a:t>
            </a:fld>
            <a:endParaRPr lang="en-GB" dirty="0"/>
          </a:p>
        </p:txBody>
      </p:sp>
    </p:spTree>
    <p:extLst>
      <p:ext uri="{BB962C8B-B14F-4D97-AF65-F5344CB8AC3E}">
        <p14:creationId xmlns:p14="http://schemas.microsoft.com/office/powerpoint/2010/main" val="3312060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Reflection:</a:t>
            </a:r>
            <a:r>
              <a:rPr lang="en-GB" b="0" baseline="0" dirty="0"/>
              <a:t> Please find a summary sheet in the “Workshop resources for pupils” document.</a:t>
            </a:r>
            <a:endParaRPr lang="en-GB" b="1" dirty="0"/>
          </a:p>
        </p:txBody>
      </p:sp>
      <p:sp>
        <p:nvSpPr>
          <p:cNvPr id="4" name="Slide Number Placeholder 3"/>
          <p:cNvSpPr>
            <a:spLocks noGrp="1"/>
          </p:cNvSpPr>
          <p:nvPr>
            <p:ph type="sldNum" sz="quarter" idx="10"/>
          </p:nvPr>
        </p:nvSpPr>
        <p:spPr/>
        <p:txBody>
          <a:bodyPr/>
          <a:lstStyle/>
          <a:p>
            <a:fld id="{3CD88AEE-640D-4A1A-8DC1-54DD2C7E7638}" type="slidenum">
              <a:rPr lang="en-GB" smtClean="0"/>
              <a:t>24</a:t>
            </a:fld>
            <a:endParaRPr lang="en-GB" dirty="0"/>
          </a:p>
        </p:txBody>
      </p:sp>
    </p:spTree>
    <p:extLst>
      <p:ext uri="{BB962C8B-B14F-4D97-AF65-F5344CB8AC3E}">
        <p14:creationId xmlns:p14="http://schemas.microsoft.com/office/powerpoint/2010/main" val="3722963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start with</a:t>
            </a:r>
            <a:r>
              <a:rPr lang="en-GB" baseline="0" dirty="0"/>
              <a:t> a quick reminder of the greenhouse effect according to the knowledge of the pupils.</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26</a:t>
            </a:fld>
            <a:endParaRPr lang="en-GB" dirty="0"/>
          </a:p>
        </p:txBody>
      </p:sp>
    </p:spTree>
    <p:extLst>
      <p:ext uri="{BB962C8B-B14F-4D97-AF65-F5344CB8AC3E}">
        <p14:creationId xmlns:p14="http://schemas.microsoft.com/office/powerpoint/2010/main" val="1906404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start with</a:t>
            </a:r>
            <a:r>
              <a:rPr lang="en-GB" baseline="0" dirty="0"/>
              <a:t> a quick reminder of the greenhouse effect according to the knowledge of the pupils.</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29</a:t>
            </a:fld>
            <a:endParaRPr lang="en-GB" dirty="0"/>
          </a:p>
        </p:txBody>
      </p:sp>
    </p:spTree>
    <p:extLst>
      <p:ext uri="{BB962C8B-B14F-4D97-AF65-F5344CB8AC3E}">
        <p14:creationId xmlns:p14="http://schemas.microsoft.com/office/powerpoint/2010/main" val="30530776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Greenpeace –</a:t>
            </a:r>
            <a:r>
              <a:rPr lang="en-GB" baseline="0" dirty="0"/>
              <a:t> Team Plant: https://www.youtube.com/watch?v=3cnDbD_bhsg</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32</a:t>
            </a:fld>
            <a:endParaRPr lang="en-GB" dirty="0"/>
          </a:p>
        </p:txBody>
      </p:sp>
    </p:spTree>
    <p:extLst>
      <p:ext uri="{BB962C8B-B14F-4D97-AF65-F5344CB8AC3E}">
        <p14:creationId xmlns:p14="http://schemas.microsoft.com/office/powerpoint/2010/main" val="30418955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Each</a:t>
            </a:r>
            <a:r>
              <a:rPr lang="en-GB" baseline="0" dirty="0"/>
              <a:t> pupil will write their ideas on 2 leaves images they will later add to an A3 poster of a tree.</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33</a:t>
            </a:fld>
            <a:endParaRPr lang="en-GB" dirty="0"/>
          </a:p>
        </p:txBody>
      </p:sp>
    </p:spTree>
    <p:extLst>
      <p:ext uri="{BB962C8B-B14F-4D97-AF65-F5344CB8AC3E}">
        <p14:creationId xmlns:p14="http://schemas.microsoft.com/office/powerpoint/2010/main" val="8205122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36</a:t>
            </a:fld>
            <a:endParaRPr lang="en-GB" dirty="0"/>
          </a:p>
        </p:txBody>
      </p:sp>
    </p:spTree>
    <p:extLst>
      <p:ext uri="{BB962C8B-B14F-4D97-AF65-F5344CB8AC3E}">
        <p14:creationId xmlns:p14="http://schemas.microsoft.com/office/powerpoint/2010/main" val="3165814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You can explain that even if animal farming is not responsible for 100% of deforestation and transportation issues, it takes a big responsibility in the problem.</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37</a:t>
            </a:fld>
            <a:endParaRPr lang="en-GB" dirty="0"/>
          </a:p>
        </p:txBody>
      </p:sp>
    </p:spTree>
    <p:extLst>
      <p:ext uri="{BB962C8B-B14F-4D97-AF65-F5344CB8AC3E}">
        <p14:creationId xmlns:p14="http://schemas.microsoft.com/office/powerpoint/2010/main" val="3960953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Photo:</a:t>
            </a:r>
            <a:r>
              <a:rPr lang="en-GB" baseline="0" dirty="0"/>
              <a:t> Skitterphoto</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4</a:t>
            </a:fld>
            <a:endParaRPr lang="en-GB" dirty="0"/>
          </a:p>
        </p:txBody>
      </p:sp>
    </p:spTree>
    <p:extLst>
      <p:ext uri="{BB962C8B-B14F-4D97-AF65-F5344CB8AC3E}">
        <p14:creationId xmlns:p14="http://schemas.microsoft.com/office/powerpoint/2010/main" val="1575541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38</a:t>
            </a:fld>
            <a:endParaRPr lang="en-GB" dirty="0"/>
          </a:p>
        </p:txBody>
      </p:sp>
    </p:spTree>
    <p:extLst>
      <p:ext uri="{BB962C8B-B14F-4D97-AF65-F5344CB8AC3E}">
        <p14:creationId xmlns:p14="http://schemas.microsoft.com/office/powerpoint/2010/main" val="815797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39</a:t>
            </a:fld>
            <a:endParaRPr lang="en-GB" dirty="0"/>
          </a:p>
        </p:txBody>
      </p:sp>
    </p:spTree>
    <p:extLst>
      <p:ext uri="{BB962C8B-B14F-4D97-AF65-F5344CB8AC3E}">
        <p14:creationId xmlns:p14="http://schemas.microsoft.com/office/powerpoint/2010/main" val="33735602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40</a:t>
            </a:fld>
            <a:endParaRPr lang="en-GB" dirty="0"/>
          </a:p>
        </p:txBody>
      </p:sp>
    </p:spTree>
    <p:extLst>
      <p:ext uri="{BB962C8B-B14F-4D97-AF65-F5344CB8AC3E}">
        <p14:creationId xmlns:p14="http://schemas.microsoft.com/office/powerpoint/2010/main" val="3594887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41</a:t>
            </a:fld>
            <a:endParaRPr lang="en-GB" dirty="0"/>
          </a:p>
        </p:txBody>
      </p:sp>
    </p:spTree>
    <p:extLst>
      <p:ext uri="{BB962C8B-B14F-4D97-AF65-F5344CB8AC3E}">
        <p14:creationId xmlns:p14="http://schemas.microsoft.com/office/powerpoint/2010/main" val="1261275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7</a:t>
            </a:fld>
            <a:endParaRPr lang="en-GB" dirty="0"/>
          </a:p>
        </p:txBody>
      </p:sp>
    </p:spTree>
    <p:extLst>
      <p:ext uri="{BB962C8B-B14F-4D97-AF65-F5344CB8AC3E}">
        <p14:creationId xmlns:p14="http://schemas.microsoft.com/office/powerpoint/2010/main" val="2201826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D88AEE-640D-4A1A-8DC1-54DD2C7E7638}" type="slidenum">
              <a:rPr lang="en-GB" smtClean="0"/>
              <a:t>10</a:t>
            </a:fld>
            <a:endParaRPr lang="en-GB"/>
          </a:p>
        </p:txBody>
      </p:sp>
    </p:spTree>
    <p:extLst>
      <p:ext uri="{BB962C8B-B14F-4D97-AF65-F5344CB8AC3E}">
        <p14:creationId xmlns:p14="http://schemas.microsoft.com/office/powerpoint/2010/main" val="2835693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12</a:t>
            </a:fld>
            <a:endParaRPr lang="en-GB" dirty="0"/>
          </a:p>
        </p:txBody>
      </p:sp>
    </p:spTree>
    <p:extLst>
      <p:ext uri="{BB962C8B-B14F-4D97-AF65-F5344CB8AC3E}">
        <p14:creationId xmlns:p14="http://schemas.microsoft.com/office/powerpoint/2010/main" val="1176795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13</a:t>
            </a:fld>
            <a:endParaRPr lang="en-GB" dirty="0"/>
          </a:p>
        </p:txBody>
      </p:sp>
    </p:spTree>
    <p:extLst>
      <p:ext uri="{BB962C8B-B14F-4D97-AF65-F5344CB8AC3E}">
        <p14:creationId xmlns:p14="http://schemas.microsoft.com/office/powerpoint/2010/main" val="3416675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answer with sticky notes.</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14</a:t>
            </a:fld>
            <a:endParaRPr lang="en-GB" dirty="0"/>
          </a:p>
        </p:txBody>
      </p:sp>
    </p:spTree>
    <p:extLst>
      <p:ext uri="{BB962C8B-B14F-4D97-AF65-F5344CB8AC3E}">
        <p14:creationId xmlns:p14="http://schemas.microsoft.com/office/powerpoint/2010/main" val="2976238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vote with a dot sticker.</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15</a:t>
            </a:fld>
            <a:endParaRPr lang="en-GB" dirty="0"/>
          </a:p>
        </p:txBody>
      </p:sp>
    </p:spTree>
    <p:extLst>
      <p:ext uri="{BB962C8B-B14F-4D97-AF65-F5344CB8AC3E}">
        <p14:creationId xmlns:p14="http://schemas.microsoft.com/office/powerpoint/2010/main" val="1025494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pupils will answer with sticky notes.</a:t>
            </a:r>
            <a:endParaRPr lang="en-GB" dirty="0"/>
          </a:p>
        </p:txBody>
      </p:sp>
      <p:sp>
        <p:nvSpPr>
          <p:cNvPr id="4" name="Slide Number Placeholder 3"/>
          <p:cNvSpPr>
            <a:spLocks noGrp="1"/>
          </p:cNvSpPr>
          <p:nvPr>
            <p:ph type="sldNum" sz="quarter" idx="10"/>
          </p:nvPr>
        </p:nvSpPr>
        <p:spPr/>
        <p:txBody>
          <a:bodyPr/>
          <a:lstStyle/>
          <a:p>
            <a:fld id="{3CD88AEE-640D-4A1A-8DC1-54DD2C7E7638}" type="slidenum">
              <a:rPr lang="en-GB" smtClean="0"/>
              <a:t>16</a:t>
            </a:fld>
            <a:endParaRPr lang="en-GB" dirty="0"/>
          </a:p>
        </p:txBody>
      </p:sp>
    </p:spTree>
    <p:extLst>
      <p:ext uri="{BB962C8B-B14F-4D97-AF65-F5344CB8AC3E}">
        <p14:creationId xmlns:p14="http://schemas.microsoft.com/office/powerpoint/2010/main" val="1849764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57D1DB8C-C4C6-4EB7-92C8-56FE70980B0A}" type="datetimeFigureOut">
              <a:rPr lang="en-GB" smtClean="0"/>
              <a:t>15/05/2019</a:t>
            </a:fld>
            <a:endParaRPr lang="en-GB"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943707BD-937D-482B-8CC3-3E95823C7794}" type="slidenum">
              <a:rPr lang="en-GB" smtClean="0"/>
              <a:t>‹#›</a:t>
            </a:fld>
            <a:endParaRPr lang="en-GB"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61006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2795872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484075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1622606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7D1DB8C-C4C6-4EB7-92C8-56FE70980B0A}" type="datetimeFigureOut">
              <a:rPr lang="en-GB" smtClean="0"/>
              <a:t>15/05/2019</a:t>
            </a:fld>
            <a:endParaRPr lang="en-GB"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943707BD-937D-482B-8CC3-3E95823C7794}" type="slidenum">
              <a:rPr lang="en-GB" smtClean="0"/>
              <a:t>‹#›</a:t>
            </a:fld>
            <a:endParaRPr lang="en-GB"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31157032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90231258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45960488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3502771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D1DB8C-C4C6-4EB7-92C8-56FE70980B0A}" type="datetimeFigureOut">
              <a:rPr lang="en-GB" smtClean="0"/>
              <a:t>15/05/2019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118557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57D1DB8C-C4C6-4EB7-92C8-56FE70980B0A}" type="datetimeFigureOut">
              <a:rPr lang="en-GB" smtClean="0"/>
              <a:t>15/05/2019</a:t>
            </a:fld>
            <a:endParaRPr lang="en-GB" dirty="0"/>
          </a:p>
        </p:txBody>
      </p:sp>
      <p:sp>
        <p:nvSpPr>
          <p:cNvPr id="6" name="Footer Placeholder 5"/>
          <p:cNvSpPr>
            <a:spLocks noGrp="1"/>
          </p:cNvSpPr>
          <p:nvPr>
            <p:ph type="ftr" sz="quarter" idx="11"/>
          </p:nvPr>
        </p:nvSpPr>
        <p:spPr>
          <a:xfrm>
            <a:off x="2103620" y="6375679"/>
            <a:ext cx="3482179" cy="345796"/>
          </a:xfrm>
        </p:spPr>
        <p:txBody>
          <a:bodyPr/>
          <a:lstStyle/>
          <a:p>
            <a:endParaRPr lang="en-GB" dirty="0"/>
          </a:p>
        </p:txBody>
      </p:sp>
      <p:sp>
        <p:nvSpPr>
          <p:cNvPr id="7" name="Slide Number Placeholder 6"/>
          <p:cNvSpPr>
            <a:spLocks noGrp="1"/>
          </p:cNvSpPr>
          <p:nvPr>
            <p:ph type="sldNum" sz="quarter" idx="12"/>
          </p:nvPr>
        </p:nvSpPr>
        <p:spPr>
          <a:xfrm>
            <a:off x="5691014" y="6375679"/>
            <a:ext cx="1232456" cy="345796"/>
          </a:xfrm>
        </p:spPr>
        <p:txBody>
          <a:bodyPr/>
          <a:lstStyle/>
          <a:p>
            <a:fld id="{943707BD-937D-482B-8CC3-3E95823C7794}" type="slidenum">
              <a:rPr lang="en-GB" smtClean="0"/>
              <a:t>‹#›</a:t>
            </a:fld>
            <a:endParaRPr lang="en-GB"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46913932"/>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57D1DB8C-C4C6-4EB7-92C8-56FE70980B0A}" type="datetimeFigureOut">
              <a:rPr lang="en-GB" smtClean="0"/>
              <a:t>15/05/2019</a:t>
            </a:fld>
            <a:endParaRPr lang="en-GB" dirty="0"/>
          </a:p>
        </p:txBody>
      </p:sp>
      <p:sp>
        <p:nvSpPr>
          <p:cNvPr id="6" name="Footer Placeholder 5"/>
          <p:cNvSpPr>
            <a:spLocks noGrp="1"/>
          </p:cNvSpPr>
          <p:nvPr>
            <p:ph type="ftr" sz="quarter" idx="11"/>
          </p:nvPr>
        </p:nvSpPr>
        <p:spPr>
          <a:xfrm>
            <a:off x="2103621" y="6375679"/>
            <a:ext cx="3482178" cy="345796"/>
          </a:xfrm>
        </p:spPr>
        <p:txBody>
          <a:bodyPr/>
          <a:lstStyle/>
          <a:p>
            <a:endParaRPr lang="en-GB" dirty="0"/>
          </a:p>
        </p:txBody>
      </p:sp>
      <p:sp>
        <p:nvSpPr>
          <p:cNvPr id="7" name="Slide Number Placeholder 6"/>
          <p:cNvSpPr>
            <a:spLocks noGrp="1"/>
          </p:cNvSpPr>
          <p:nvPr>
            <p:ph type="sldNum" sz="quarter" idx="12"/>
          </p:nvPr>
        </p:nvSpPr>
        <p:spPr>
          <a:xfrm>
            <a:off x="5687568" y="6375679"/>
            <a:ext cx="1234440" cy="345796"/>
          </a:xfrm>
        </p:spPr>
        <p:txBody>
          <a:bodyPr/>
          <a:lstStyle/>
          <a:p>
            <a:fld id="{943707BD-937D-482B-8CC3-3E95823C7794}" type="slidenum">
              <a:rPr lang="en-GB" smtClean="0"/>
              <a:t>‹#›</a:t>
            </a:fld>
            <a:endParaRPr lang="en-GB" dirty="0"/>
          </a:p>
        </p:txBody>
      </p:sp>
    </p:spTree>
    <p:extLst>
      <p:ext uri="{BB962C8B-B14F-4D97-AF65-F5344CB8AC3E}">
        <p14:creationId xmlns:p14="http://schemas.microsoft.com/office/powerpoint/2010/main" val="241263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57D1DB8C-C4C6-4EB7-92C8-56FE70980B0A}" type="datetimeFigureOut">
              <a:rPr lang="en-GB" smtClean="0"/>
              <a:t>15/05/2019</a:t>
            </a:fld>
            <a:endParaRPr lang="en-GB"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943707BD-937D-482B-8CC3-3E95823C7794}" type="slidenum">
              <a:rPr lang="en-GB" smtClean="0"/>
              <a:t>‹#›</a:t>
            </a:fld>
            <a:endParaRPr lang="en-GB"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33671019"/>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7.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ideo" Target="https://www.youtube.com/embed/3cnDbD_bhsg" TargetMode="Externa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5089" y="142880"/>
            <a:ext cx="11073565" cy="1436324"/>
          </a:xfrm>
        </p:spPr>
        <p:txBody>
          <a:bodyPr/>
          <a:lstStyle/>
          <a:p>
            <a:r>
              <a:rPr lang="en-GB" dirty="0"/>
              <a:t>Teacher’s instructions</a:t>
            </a:r>
          </a:p>
        </p:txBody>
      </p:sp>
      <p:sp>
        <p:nvSpPr>
          <p:cNvPr id="3" name="Content Placeholder 2"/>
          <p:cNvSpPr>
            <a:spLocks noGrp="1"/>
          </p:cNvSpPr>
          <p:nvPr>
            <p:ph idx="1"/>
          </p:nvPr>
        </p:nvSpPr>
        <p:spPr>
          <a:xfrm>
            <a:off x="1242258" y="1118217"/>
            <a:ext cx="10273466" cy="5539757"/>
          </a:xfrm>
        </p:spPr>
        <p:txBody>
          <a:bodyPr>
            <a:noAutofit/>
          </a:bodyPr>
          <a:lstStyle/>
          <a:p>
            <a:r>
              <a:rPr lang="en-GB" sz="1300" b="1" dirty="0"/>
              <a:t>Introduction</a:t>
            </a:r>
            <a:r>
              <a:rPr lang="en-GB" sz="1300" dirty="0"/>
              <a:t> to the SDGs and to the plan for the day/activity of choice</a:t>
            </a:r>
          </a:p>
          <a:p>
            <a:r>
              <a:rPr lang="en-GB" sz="1300" b="1" dirty="0"/>
              <a:t>Starter: </a:t>
            </a:r>
            <a:r>
              <a:rPr lang="en-GB" sz="1300" dirty="0"/>
              <a:t>Each pupil draw their favourite food on a bamboo or paper plate and share them to the group. The other pupils will vote for their friend’s food by standing on an imaginary line between a heart and a broken heart images on the wall.</a:t>
            </a:r>
          </a:p>
          <a:p>
            <a:r>
              <a:rPr lang="en-GB" sz="1300" b="1" dirty="0"/>
              <a:t>Quiz 1: </a:t>
            </a:r>
            <a:r>
              <a:rPr lang="en-GB" sz="1300" dirty="0"/>
              <a:t>The pupils will be asked 6 questions (printed on A3 posters). They will whether vote with a green dot sticker or write their answer and stick it to the poster on a sticky note.</a:t>
            </a:r>
          </a:p>
          <a:p>
            <a:r>
              <a:rPr lang="en-GB" sz="1300" b="1" dirty="0"/>
              <a:t>Activity 1: </a:t>
            </a:r>
            <a:r>
              <a:rPr lang="en-GB" sz="1300" dirty="0"/>
              <a:t>(working in pairs)</a:t>
            </a:r>
          </a:p>
          <a:p>
            <a:pPr lvl="1"/>
            <a:r>
              <a:rPr lang="en-GB" sz="1300" b="1" dirty="0"/>
              <a:t>Part 1:</a:t>
            </a:r>
            <a:r>
              <a:rPr lang="en-GB" sz="1300" dirty="0"/>
              <a:t> Food supply chain – The pupils will create a chain backwards that will list the resources needed for a 1kg steak to feed one person.</a:t>
            </a:r>
          </a:p>
          <a:p>
            <a:pPr lvl="1"/>
            <a:r>
              <a:rPr lang="en-GB" sz="1300" b="1" dirty="0"/>
              <a:t>Part 2: </a:t>
            </a:r>
            <a:r>
              <a:rPr lang="en-GB" sz="1300" dirty="0"/>
              <a:t>“Home” – story time! The teacher will read a story to the pupils</a:t>
            </a:r>
          </a:p>
          <a:p>
            <a:pPr lvl="1"/>
            <a:r>
              <a:rPr lang="en-GB" sz="1300" b="1" dirty="0"/>
              <a:t>Part 3: </a:t>
            </a:r>
            <a:r>
              <a:rPr lang="en-GB" sz="1300" dirty="0"/>
              <a:t>Sustainable food supply chain – The pupils will adapt the first supply chain by finding a way to feed a village instead (with the same amount of resources). The expected answer is to feed the crops directly to the humans instead of the cow.  </a:t>
            </a:r>
          </a:p>
          <a:p>
            <a:r>
              <a:rPr lang="en-GB" sz="1300" b="1" dirty="0"/>
              <a:t>Activity 2: </a:t>
            </a:r>
          </a:p>
          <a:p>
            <a:pPr lvl="1"/>
            <a:r>
              <a:rPr lang="en-GB" sz="1300" b="1" dirty="0"/>
              <a:t>Part 1 </a:t>
            </a:r>
            <a:r>
              <a:rPr lang="en-GB" sz="1300" dirty="0"/>
              <a:t>(the class is divided in 3 groups)</a:t>
            </a:r>
            <a:r>
              <a:rPr lang="en-GB" sz="1300" b="1" dirty="0"/>
              <a:t> : </a:t>
            </a:r>
            <a:r>
              <a:rPr lang="en-GB" sz="1300" dirty="0"/>
              <a:t>The pupils will match the greenhouse gases cards to their identity cards thanks to the clues given. After class discussion, each group will briefly present one of the greenhouse gases: name, cause/origin and how it’s linked to farming.</a:t>
            </a:r>
          </a:p>
          <a:p>
            <a:pPr lvl="1"/>
            <a:r>
              <a:rPr lang="en-GB" sz="1300" b="1" dirty="0"/>
              <a:t>Part 2: </a:t>
            </a:r>
            <a:r>
              <a:rPr lang="en-GB" sz="1300" dirty="0"/>
              <a:t>A child will play the role of the Earth and will be covered in layers of clothes by other pupils (greenhouse gases = layers on the planet). The pupils will compare the human body and the planet.</a:t>
            </a:r>
          </a:p>
          <a:p>
            <a:r>
              <a:rPr lang="en-GB" sz="1300" b="1" dirty="0"/>
              <a:t>Video:</a:t>
            </a:r>
            <a:r>
              <a:rPr lang="en-GB" sz="1300" dirty="0"/>
              <a:t> The teacher will show the “Team Plant” video from Greenpeace. Each pupil will get 2 tree leaves images and will write down one thing they learnt and one change they want to make in the future. The pupils will read their ideas to the camera before sticking the leaves to A3 posters of trees.</a:t>
            </a:r>
          </a:p>
          <a:p>
            <a:r>
              <a:rPr lang="en-GB" sz="1300" b="1" dirty="0"/>
              <a:t>Quiz 2: </a:t>
            </a:r>
            <a:r>
              <a:rPr lang="en-GB" sz="1300" dirty="0"/>
              <a:t>Repeat the first quiz activity with dot stickers from another colour (only the dot stickers questions) and add 2 posters where they can write their favourite part of the day and their least favourite part of the day.</a:t>
            </a:r>
            <a:endParaRPr lang="en-GB" sz="1300" b="1" dirty="0"/>
          </a:p>
        </p:txBody>
      </p:sp>
    </p:spTree>
    <p:extLst>
      <p:ext uri="{BB962C8B-B14F-4D97-AF65-F5344CB8AC3E}">
        <p14:creationId xmlns:p14="http://schemas.microsoft.com/office/powerpoint/2010/main" val="524394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Let’s vote for the best food!</a:t>
            </a: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864263371"/>
              </p:ext>
            </p:extLst>
          </p:nvPr>
        </p:nvGraphicFramePr>
        <p:xfrm>
          <a:off x="1413163" y="1645226"/>
          <a:ext cx="10016837" cy="4572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6122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Quiz 1</a:t>
            </a:r>
          </a:p>
        </p:txBody>
      </p:sp>
      <p:sp>
        <p:nvSpPr>
          <p:cNvPr id="3" name="Text Placeholder 2"/>
          <p:cNvSpPr>
            <a:spLocks noGrp="1"/>
          </p:cNvSpPr>
          <p:nvPr>
            <p:ph type="body" idx="1"/>
          </p:nvPr>
        </p:nvSpPr>
        <p:spPr/>
        <p:txBody>
          <a:bodyPr/>
          <a:lstStyle/>
          <a:p>
            <a:r>
              <a:rPr lang="en-GB" dirty="0"/>
              <a:t>20 min.</a:t>
            </a:r>
          </a:p>
        </p:txBody>
      </p:sp>
    </p:spTree>
    <p:extLst>
      <p:ext uri="{BB962C8B-B14F-4D97-AF65-F5344CB8AC3E}">
        <p14:creationId xmlns:p14="http://schemas.microsoft.com/office/powerpoint/2010/main" val="100065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How important is it for you to look after the planet?</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4499" y="2627006"/>
            <a:ext cx="8998301" cy="3316594"/>
          </a:xfrm>
          <a:prstGeom prst="rect">
            <a:avLst/>
          </a:prstGeom>
        </p:spPr>
      </p:pic>
    </p:spTree>
    <p:extLst>
      <p:ext uri="{BB962C8B-B14F-4D97-AF65-F5344CB8AC3E}">
        <p14:creationId xmlns:p14="http://schemas.microsoft.com/office/powerpoint/2010/main" val="46882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the most important cause of climate change between those?</a:t>
            </a: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5806"/>
          <a:stretch/>
        </p:blipFill>
        <p:spPr>
          <a:xfrm>
            <a:off x="4221940" y="2171700"/>
            <a:ext cx="3900520" cy="4509551"/>
          </a:xfrm>
          <a:prstGeom prst="rect">
            <a:avLst/>
          </a:prstGeom>
        </p:spPr>
      </p:pic>
    </p:spTree>
    <p:extLst>
      <p:ext uri="{BB962C8B-B14F-4D97-AF65-F5344CB8AC3E}">
        <p14:creationId xmlns:p14="http://schemas.microsoft.com/office/powerpoint/2010/main" val="2566922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Tell us about something you do for the planet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5375">
            <a:off x="1519677" y="2175625"/>
            <a:ext cx="5169699" cy="316512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05760">
            <a:off x="6452101" y="3389744"/>
            <a:ext cx="4665139" cy="2856208"/>
          </a:xfrm>
          <a:prstGeom prst="rect">
            <a:avLst/>
          </a:prstGeom>
        </p:spPr>
      </p:pic>
    </p:spTree>
    <p:extLst>
      <p:ext uri="{BB962C8B-B14F-4D97-AF65-F5344CB8AC3E}">
        <p14:creationId xmlns:p14="http://schemas.microsoft.com/office/powerpoint/2010/main" val="3930544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Cows farts increase the temperature of the Earth</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4891" y="2171700"/>
            <a:ext cx="3934617" cy="4276442"/>
          </a:xfrm>
          <a:prstGeom prst="rect">
            <a:avLst/>
          </a:prstGeom>
        </p:spPr>
      </p:pic>
    </p:spTree>
    <p:extLst>
      <p:ext uri="{BB962C8B-B14F-4D97-AF65-F5344CB8AC3E}">
        <p14:creationId xmlns:p14="http://schemas.microsoft.com/office/powerpoint/2010/main" val="2759307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is a good way of reducing world hunger?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5375">
            <a:off x="1519677" y="2175625"/>
            <a:ext cx="5169699" cy="316512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05760">
            <a:off x="6452101" y="3389744"/>
            <a:ext cx="4665139" cy="2856208"/>
          </a:xfrm>
          <a:prstGeom prst="rect">
            <a:avLst/>
          </a:prstGeom>
        </p:spPr>
      </p:pic>
    </p:spTree>
    <p:extLst>
      <p:ext uri="{BB962C8B-B14F-4D97-AF65-F5344CB8AC3E}">
        <p14:creationId xmlns:p14="http://schemas.microsoft.com/office/powerpoint/2010/main" val="5453118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Greenhouse gases can cause global warming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8702" y="1949874"/>
            <a:ext cx="3766995" cy="4674184"/>
          </a:xfrm>
          <a:prstGeom prst="rect">
            <a:avLst/>
          </a:prstGeom>
        </p:spPr>
      </p:pic>
    </p:spTree>
    <p:extLst>
      <p:ext uri="{BB962C8B-B14F-4D97-AF65-F5344CB8AC3E}">
        <p14:creationId xmlns:p14="http://schemas.microsoft.com/office/powerpoint/2010/main" val="952044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Supply and deforestation</a:t>
            </a:r>
          </a:p>
        </p:txBody>
      </p:sp>
      <p:sp>
        <p:nvSpPr>
          <p:cNvPr id="3" name="Text Placeholder 2"/>
          <p:cNvSpPr>
            <a:spLocks noGrp="1"/>
          </p:cNvSpPr>
          <p:nvPr>
            <p:ph type="body" idx="1"/>
          </p:nvPr>
        </p:nvSpPr>
        <p:spPr/>
        <p:txBody>
          <a:bodyPr/>
          <a:lstStyle/>
          <a:p>
            <a:r>
              <a:rPr lang="en-GB" dirty="0"/>
              <a:t>Activity 1 – 90 min.</a:t>
            </a:r>
          </a:p>
        </p:txBody>
      </p:sp>
    </p:spTree>
    <p:extLst>
      <p:ext uri="{BB962C8B-B14F-4D97-AF65-F5344CB8AC3E}">
        <p14:creationId xmlns:p14="http://schemas.microsoft.com/office/powerpoint/2010/main" val="4167252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Food supply chain</a:t>
            </a:r>
          </a:p>
        </p:txBody>
      </p:sp>
      <p:sp>
        <p:nvSpPr>
          <p:cNvPr id="3" name="Subtitle 2"/>
          <p:cNvSpPr>
            <a:spLocks noGrp="1"/>
          </p:cNvSpPr>
          <p:nvPr>
            <p:ph type="subTitle" idx="1"/>
          </p:nvPr>
        </p:nvSpPr>
        <p:spPr/>
        <p:txBody>
          <a:bodyPr/>
          <a:lstStyle/>
          <a:p>
            <a:r>
              <a:rPr lang="en-GB" dirty="0"/>
              <a:t>Part 1</a:t>
            </a:r>
          </a:p>
        </p:txBody>
      </p:sp>
    </p:spTree>
    <p:extLst>
      <p:ext uri="{BB962C8B-B14F-4D97-AF65-F5344CB8AC3E}">
        <p14:creationId xmlns:p14="http://schemas.microsoft.com/office/powerpoint/2010/main" val="278501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Teacher notes</a:t>
            </a:r>
          </a:p>
        </p:txBody>
      </p:sp>
      <p:sp>
        <p:nvSpPr>
          <p:cNvPr id="3" name="Content Placeholder 2"/>
          <p:cNvSpPr>
            <a:spLocks noGrp="1"/>
          </p:cNvSpPr>
          <p:nvPr>
            <p:ph idx="1"/>
          </p:nvPr>
        </p:nvSpPr>
        <p:spPr/>
        <p:txBody>
          <a:bodyPr/>
          <a:lstStyle/>
          <a:p>
            <a:r>
              <a:rPr lang="en-GB" dirty="0"/>
              <a:t>Please pay close attention to the notes in this activity plan.</a:t>
            </a:r>
          </a:p>
          <a:p>
            <a:r>
              <a:rPr lang="en-GB" dirty="0"/>
              <a:t>You will find all the worksheets and printable resources in the “Workshop resources for pupils” document.</a:t>
            </a:r>
          </a:p>
          <a:p>
            <a:r>
              <a:rPr lang="en-GB" dirty="0"/>
              <a:t>This work was created for my dissertation. The quiz activities are for analysis purpose. Please note that you can adapt the workshop and deliver activities individually.</a:t>
            </a:r>
          </a:p>
        </p:txBody>
      </p:sp>
    </p:spTree>
    <p:extLst>
      <p:ext uri="{BB962C8B-B14F-4D97-AF65-F5344CB8AC3E}">
        <p14:creationId xmlns:p14="http://schemas.microsoft.com/office/powerpoint/2010/main" val="887276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are the resources needed to feed one person with a steak?</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8659" y="3418062"/>
            <a:ext cx="1057677" cy="1264774"/>
          </a:xfrm>
          <a:prstGeom prst="rect">
            <a:avLst/>
          </a:prstGeom>
        </p:spPr>
      </p:pic>
      <p:sp>
        <p:nvSpPr>
          <p:cNvPr id="7" name="Right Arrow 6"/>
          <p:cNvSpPr/>
          <p:nvPr/>
        </p:nvSpPr>
        <p:spPr>
          <a:xfrm>
            <a:off x="10033485" y="3847048"/>
            <a:ext cx="576624" cy="48463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0897" y="3703851"/>
            <a:ext cx="1090551" cy="771027"/>
          </a:xfrm>
          <a:prstGeom prst="rect">
            <a:avLst/>
          </a:prstGeom>
        </p:spPr>
      </p:pic>
      <p:sp>
        <p:nvSpPr>
          <p:cNvPr id="9" name="Right Arrow 8"/>
          <p:cNvSpPr/>
          <p:nvPr/>
        </p:nvSpPr>
        <p:spPr>
          <a:xfrm>
            <a:off x="8067488" y="3847048"/>
            <a:ext cx="576624" cy="48463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265" y="3474106"/>
            <a:ext cx="1438476" cy="1152686"/>
          </a:xfrm>
          <a:prstGeom prst="rect">
            <a:avLst/>
          </a:prstGeom>
        </p:spPr>
      </p:pic>
      <p:sp>
        <p:nvSpPr>
          <p:cNvPr id="12" name="Right Arrow 11"/>
          <p:cNvSpPr/>
          <p:nvPr/>
        </p:nvSpPr>
        <p:spPr>
          <a:xfrm>
            <a:off x="5712565" y="3847048"/>
            <a:ext cx="576624" cy="48463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20573" y="3990246"/>
            <a:ext cx="662616" cy="806260"/>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8030" y="3990246"/>
            <a:ext cx="662616" cy="806260"/>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20934" y="3236990"/>
            <a:ext cx="662616" cy="806260"/>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2533" y="3236989"/>
            <a:ext cx="662616" cy="806260"/>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53477" y="3236989"/>
            <a:ext cx="662616" cy="806260"/>
          </a:xfrm>
          <a:prstGeom prst="rect">
            <a:avLst/>
          </a:prstGeom>
        </p:spPr>
      </p:pic>
      <p:sp>
        <p:nvSpPr>
          <p:cNvPr id="18" name="Right Arrow 17"/>
          <p:cNvSpPr/>
          <p:nvPr/>
        </p:nvSpPr>
        <p:spPr>
          <a:xfrm>
            <a:off x="2872064" y="3847048"/>
            <a:ext cx="576624" cy="48463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73802" y="3147995"/>
            <a:ext cx="519980" cy="838678"/>
          </a:xfrm>
          <a:prstGeom prst="rect">
            <a:avLst/>
          </a:prstGeom>
        </p:spPr>
      </p:pic>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99339" y="3974037"/>
            <a:ext cx="519980" cy="838678"/>
          </a:xfrm>
          <a:prstGeom prst="rect">
            <a:avLst/>
          </a:prstGeom>
        </p:spPr>
      </p:pic>
      <p:pic>
        <p:nvPicPr>
          <p:cNvPr id="21" name="Pictur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44294" y="3986673"/>
            <a:ext cx="519980" cy="838678"/>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4298" y="3147995"/>
            <a:ext cx="519980" cy="838678"/>
          </a:xfrm>
          <a:prstGeom prst="rect">
            <a:avLst/>
          </a:prstGeom>
        </p:spPr>
      </p:pic>
      <p:pic>
        <p:nvPicPr>
          <p:cNvPr id="23" name="Pictur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19343" y="3147995"/>
            <a:ext cx="519980" cy="838678"/>
          </a:xfrm>
          <a:prstGeom prst="rect">
            <a:avLst/>
          </a:prstGeom>
        </p:spPr>
      </p:pic>
    </p:spTree>
    <p:extLst>
      <p:ext uri="{BB962C8B-B14F-4D97-AF65-F5344CB8AC3E}">
        <p14:creationId xmlns:p14="http://schemas.microsoft.com/office/powerpoint/2010/main" val="3194968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“Home”</a:t>
            </a:r>
            <a:br>
              <a:rPr lang="en-GB" dirty="0"/>
            </a:br>
            <a:r>
              <a:rPr lang="en-GB" dirty="0"/>
              <a:t>story</a:t>
            </a:r>
          </a:p>
        </p:txBody>
      </p:sp>
      <p:sp>
        <p:nvSpPr>
          <p:cNvPr id="3" name="Subtitle 2"/>
          <p:cNvSpPr>
            <a:spLocks noGrp="1"/>
          </p:cNvSpPr>
          <p:nvPr>
            <p:ph type="subTitle" idx="1"/>
          </p:nvPr>
        </p:nvSpPr>
        <p:spPr/>
        <p:txBody>
          <a:bodyPr/>
          <a:lstStyle/>
          <a:p>
            <a:r>
              <a:rPr lang="en-GB" dirty="0"/>
              <a:t>Part 2</a:t>
            </a:r>
          </a:p>
        </p:txBody>
      </p:sp>
    </p:spTree>
    <p:extLst>
      <p:ext uri="{BB962C8B-B14F-4D97-AF65-F5344CB8AC3E}">
        <p14:creationId xmlns:p14="http://schemas.microsoft.com/office/powerpoint/2010/main" val="3475912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1578" y="0"/>
            <a:ext cx="4848844" cy="6858000"/>
          </a:xfrm>
          <a:prstGeom prst="rect">
            <a:avLst/>
          </a:prstGeom>
        </p:spPr>
      </p:pic>
    </p:spTree>
    <p:extLst>
      <p:ext uri="{BB962C8B-B14F-4D97-AF65-F5344CB8AC3E}">
        <p14:creationId xmlns:p14="http://schemas.microsoft.com/office/powerpoint/2010/main" val="1753086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2190241"/>
            <a:ext cx="8361229" cy="2098226"/>
          </a:xfrm>
        </p:spPr>
        <p:txBody>
          <a:bodyPr>
            <a:normAutofit fontScale="90000"/>
          </a:bodyPr>
          <a:lstStyle/>
          <a:p>
            <a:r>
              <a:rPr lang="en-GB" dirty="0"/>
              <a:t>Sustainable food supply chain</a:t>
            </a:r>
          </a:p>
        </p:txBody>
      </p:sp>
      <p:sp>
        <p:nvSpPr>
          <p:cNvPr id="3" name="Subtitle 2"/>
          <p:cNvSpPr>
            <a:spLocks noGrp="1"/>
          </p:cNvSpPr>
          <p:nvPr>
            <p:ph type="subTitle" idx="1"/>
          </p:nvPr>
        </p:nvSpPr>
        <p:spPr>
          <a:xfrm>
            <a:off x="2879931" y="5143878"/>
            <a:ext cx="6831673" cy="1086237"/>
          </a:xfrm>
        </p:spPr>
        <p:txBody>
          <a:bodyPr/>
          <a:lstStyle/>
          <a:p>
            <a:r>
              <a:rPr lang="en-GB" dirty="0"/>
              <a:t>Part 3</a:t>
            </a:r>
          </a:p>
        </p:txBody>
      </p:sp>
    </p:spTree>
    <p:extLst>
      <p:ext uri="{BB962C8B-B14F-4D97-AF65-F5344CB8AC3E}">
        <p14:creationId xmlns:p14="http://schemas.microsoft.com/office/powerpoint/2010/main" val="3658627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0254" y="782782"/>
            <a:ext cx="9382560" cy="2819400"/>
          </a:xfrm>
        </p:spPr>
        <p:txBody>
          <a:bodyPr>
            <a:normAutofit fontScale="90000"/>
          </a:bodyPr>
          <a:lstStyle/>
          <a:p>
            <a:r>
              <a:rPr lang="en-GB" sz="6000" dirty="0"/>
              <a:t>How could you feed all the Grandbudians with the same amount of resources?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8878" y="3602182"/>
            <a:ext cx="2574397" cy="2346181"/>
          </a:xfrm>
          <a:prstGeom prst="rect">
            <a:avLst/>
          </a:prstGeom>
        </p:spPr>
      </p:pic>
    </p:spTree>
    <p:extLst>
      <p:ext uri="{BB962C8B-B14F-4D97-AF65-F5344CB8AC3E}">
        <p14:creationId xmlns:p14="http://schemas.microsoft.com/office/powerpoint/2010/main" val="2869653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Climate change</a:t>
            </a:r>
          </a:p>
        </p:txBody>
      </p:sp>
      <p:sp>
        <p:nvSpPr>
          <p:cNvPr id="3" name="Text Placeholder 2"/>
          <p:cNvSpPr>
            <a:spLocks noGrp="1"/>
          </p:cNvSpPr>
          <p:nvPr>
            <p:ph type="body" idx="1"/>
          </p:nvPr>
        </p:nvSpPr>
        <p:spPr/>
        <p:txBody>
          <a:bodyPr/>
          <a:lstStyle/>
          <a:p>
            <a:r>
              <a:rPr lang="en-GB" dirty="0"/>
              <a:t>Activity 2 – 45 min.</a:t>
            </a:r>
          </a:p>
        </p:txBody>
      </p:sp>
    </p:spTree>
    <p:extLst>
      <p:ext uri="{BB962C8B-B14F-4D97-AF65-F5344CB8AC3E}">
        <p14:creationId xmlns:p14="http://schemas.microsoft.com/office/powerpoint/2010/main" val="2567624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2190241"/>
            <a:ext cx="8361229" cy="2098226"/>
          </a:xfrm>
        </p:spPr>
        <p:txBody>
          <a:bodyPr>
            <a:normAutofit fontScale="90000"/>
          </a:bodyPr>
          <a:lstStyle/>
          <a:p>
            <a:r>
              <a:rPr lang="en-GB" dirty="0"/>
              <a:t>The greenhouse gases</a:t>
            </a:r>
          </a:p>
        </p:txBody>
      </p:sp>
      <p:sp>
        <p:nvSpPr>
          <p:cNvPr id="3" name="Subtitle 2"/>
          <p:cNvSpPr>
            <a:spLocks noGrp="1"/>
          </p:cNvSpPr>
          <p:nvPr>
            <p:ph type="subTitle" idx="1"/>
          </p:nvPr>
        </p:nvSpPr>
        <p:spPr>
          <a:xfrm>
            <a:off x="2894218" y="5101016"/>
            <a:ext cx="6831673" cy="1086237"/>
          </a:xfrm>
        </p:spPr>
        <p:txBody>
          <a:bodyPr/>
          <a:lstStyle/>
          <a:p>
            <a:r>
              <a:rPr lang="en-GB" dirty="0"/>
              <a:t>Part 1</a:t>
            </a:r>
          </a:p>
        </p:txBody>
      </p:sp>
    </p:spTree>
    <p:extLst>
      <p:ext uri="{BB962C8B-B14F-4D97-AF65-F5344CB8AC3E}">
        <p14:creationId xmlns:p14="http://schemas.microsoft.com/office/powerpoint/2010/main" val="33574336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Match the greenhouse gases cards with their identity card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6332" y="2702782"/>
            <a:ext cx="6751736" cy="3088418"/>
          </a:xfrm>
          <a:prstGeom prst="rect">
            <a:avLst/>
          </a:prstGeom>
        </p:spPr>
      </p:pic>
    </p:spTree>
    <p:extLst>
      <p:ext uri="{BB962C8B-B14F-4D97-AF65-F5344CB8AC3E}">
        <p14:creationId xmlns:p14="http://schemas.microsoft.com/office/powerpoint/2010/main" val="30150244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Explain your greenhouse gas!</a:t>
            </a:r>
          </a:p>
        </p:txBody>
      </p:sp>
      <p:graphicFrame>
        <p:nvGraphicFramePr>
          <p:cNvPr id="3" name="Diagram 2"/>
          <p:cNvGraphicFramePr/>
          <p:nvPr>
            <p:extLst>
              <p:ext uri="{D42A27DB-BD31-4B8C-83A1-F6EECF244321}">
                <p14:modId xmlns:p14="http://schemas.microsoft.com/office/powerpoint/2010/main" val="439960932"/>
              </p:ext>
            </p:extLst>
          </p:nvPr>
        </p:nvGraphicFramePr>
        <p:xfrm>
          <a:off x="1477817" y="1894609"/>
          <a:ext cx="9841345" cy="3966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94322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802309"/>
            <a:ext cx="8361229" cy="2098226"/>
          </a:xfrm>
        </p:spPr>
        <p:txBody>
          <a:bodyPr/>
          <a:lstStyle/>
          <a:p>
            <a:r>
              <a:rPr lang="en-GB" dirty="0"/>
              <a:t>Global warming</a:t>
            </a:r>
          </a:p>
        </p:txBody>
      </p:sp>
      <p:sp>
        <p:nvSpPr>
          <p:cNvPr id="3" name="Subtitle 2"/>
          <p:cNvSpPr>
            <a:spLocks noGrp="1"/>
          </p:cNvSpPr>
          <p:nvPr>
            <p:ph type="subTitle" idx="1"/>
          </p:nvPr>
        </p:nvSpPr>
        <p:spPr>
          <a:xfrm>
            <a:off x="2822781" y="4527347"/>
            <a:ext cx="6831673" cy="1086237"/>
          </a:xfrm>
        </p:spPr>
        <p:txBody>
          <a:bodyPr/>
          <a:lstStyle/>
          <a:p>
            <a:r>
              <a:rPr lang="en-GB" dirty="0"/>
              <a:t>Part 2</a:t>
            </a:r>
          </a:p>
        </p:txBody>
      </p:sp>
    </p:spTree>
    <p:extLst>
      <p:ext uri="{BB962C8B-B14F-4D97-AF65-F5344CB8AC3E}">
        <p14:creationId xmlns:p14="http://schemas.microsoft.com/office/powerpoint/2010/main" val="3037660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Practical information</a:t>
            </a:r>
          </a:p>
        </p:txBody>
      </p:sp>
      <p:sp>
        <p:nvSpPr>
          <p:cNvPr id="3" name="Content Placeholder 2"/>
          <p:cNvSpPr>
            <a:spLocks noGrp="1"/>
          </p:cNvSpPr>
          <p:nvPr>
            <p:ph idx="1"/>
          </p:nvPr>
        </p:nvSpPr>
        <p:spPr>
          <a:xfrm>
            <a:off x="1251678" y="1228726"/>
            <a:ext cx="10487025" cy="5486400"/>
          </a:xfrm>
        </p:spPr>
        <p:txBody>
          <a:bodyPr>
            <a:normAutofit fontScale="92500" lnSpcReduction="10000"/>
          </a:bodyPr>
          <a:lstStyle/>
          <a:p>
            <a:r>
              <a:rPr lang="en-GB" dirty="0"/>
              <a:t>Objectives: The pupils will have improved knowledge about the impact of mass farming on the planet and its inhabitants (fauna and flora), deforestation, climate change and the greenhouse effect/gases. They will be able to raise questions about the subject and reflect on these.</a:t>
            </a:r>
          </a:p>
          <a:p>
            <a:r>
              <a:rPr lang="en-GB" dirty="0"/>
              <a:t>Pre-requisites: greenhouse gases, climate change, basic geographical knowledge (continents, islands, ice caps)</a:t>
            </a:r>
          </a:p>
          <a:p>
            <a:r>
              <a:rPr lang="en-GB" dirty="0"/>
              <a:t>Can lead to: Writing a letter to a politician, making a petition for the school (meat free day), campaigning (poster, rap, play) against waste, in favour of locally grown and fed meat or a meat free day/challenge or diet.</a:t>
            </a:r>
          </a:p>
          <a:p>
            <a:r>
              <a:rPr lang="en-GB" dirty="0"/>
              <a:t>Ideal for a group of 10 to 15 pupils (adaptable)</a:t>
            </a:r>
          </a:p>
          <a:p>
            <a:r>
              <a:rPr lang="en-GB" dirty="0"/>
              <a:t>Materials needed:</a:t>
            </a:r>
          </a:p>
          <a:p>
            <a:pPr lvl="1"/>
            <a:r>
              <a:rPr lang="en-GB" dirty="0"/>
              <a:t>Sheets from the “Workshop resources for pupils” document</a:t>
            </a:r>
          </a:p>
          <a:p>
            <a:pPr lvl="1"/>
            <a:r>
              <a:rPr lang="en-GB" dirty="0"/>
              <a:t>Laminating machine and sheets (optional)</a:t>
            </a:r>
          </a:p>
          <a:p>
            <a:pPr lvl="1"/>
            <a:r>
              <a:rPr lang="en-GB" dirty="0"/>
              <a:t>One bamboo plate per pupil (or printed plates from the “Workshop resources for pupils” document)</a:t>
            </a:r>
          </a:p>
          <a:p>
            <a:pPr lvl="1"/>
            <a:r>
              <a:rPr lang="en-GB" dirty="0"/>
              <a:t>2 packs of dots stickers (two different colours)</a:t>
            </a:r>
          </a:p>
          <a:p>
            <a:pPr lvl="1"/>
            <a:r>
              <a:rPr lang="en-GB" dirty="0"/>
              <a:t>Sticky notes</a:t>
            </a:r>
          </a:p>
          <a:p>
            <a:pPr lvl="1"/>
            <a:r>
              <a:rPr lang="en-GB" dirty="0"/>
              <a:t>A camera</a:t>
            </a:r>
          </a:p>
        </p:txBody>
      </p:sp>
    </p:spTree>
    <p:extLst>
      <p:ext uri="{BB962C8B-B14F-4D97-AF65-F5344CB8AC3E}">
        <p14:creationId xmlns:p14="http://schemas.microsoft.com/office/powerpoint/2010/main" val="3720913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0636" y="400050"/>
            <a:ext cx="10544177" cy="1485900"/>
          </a:xfrm>
        </p:spPr>
        <p:txBody>
          <a:bodyPr>
            <a:noAutofit/>
          </a:bodyPr>
          <a:lstStyle/>
          <a:p>
            <a:r>
              <a:rPr lang="en-GB" sz="4400" dirty="0"/>
              <a:t>The human body is like the planet and the greenhouse gases act as layers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61823077"/>
              </p:ext>
            </p:extLst>
          </p:nvPr>
        </p:nvGraphicFramePr>
        <p:xfrm>
          <a:off x="1528763" y="2128837"/>
          <a:ext cx="5686425" cy="3971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32370" y="2176271"/>
            <a:ext cx="3916680" cy="3877056"/>
          </a:xfrm>
          <a:prstGeom prst="rect">
            <a:avLst/>
          </a:prstGeom>
        </p:spPr>
      </p:pic>
    </p:spTree>
    <p:extLst>
      <p:ext uri="{BB962C8B-B14F-4D97-AF65-F5344CB8AC3E}">
        <p14:creationId xmlns:p14="http://schemas.microsoft.com/office/powerpoint/2010/main" val="34392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Taking action!</a:t>
            </a:r>
          </a:p>
        </p:txBody>
      </p:sp>
      <p:sp>
        <p:nvSpPr>
          <p:cNvPr id="3" name="Text Placeholder 2"/>
          <p:cNvSpPr>
            <a:spLocks noGrp="1"/>
          </p:cNvSpPr>
          <p:nvPr>
            <p:ph type="body" idx="1"/>
          </p:nvPr>
        </p:nvSpPr>
        <p:spPr/>
        <p:txBody>
          <a:bodyPr/>
          <a:lstStyle/>
          <a:p>
            <a:r>
              <a:rPr lang="en-GB" dirty="0"/>
              <a:t>Making a video – 60 min.</a:t>
            </a:r>
          </a:p>
        </p:txBody>
      </p:sp>
    </p:spTree>
    <p:extLst>
      <p:ext uri="{BB962C8B-B14F-4D97-AF65-F5344CB8AC3E}">
        <p14:creationId xmlns:p14="http://schemas.microsoft.com/office/powerpoint/2010/main" val="23311765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TEAM PLANT!</a:t>
            </a:r>
          </a:p>
        </p:txBody>
      </p:sp>
      <p:pic>
        <p:nvPicPr>
          <p:cNvPr id="4" name="3cnDbD_bhsg"/>
          <p:cNvPicPr>
            <a:picLocks noGrp="1" noRot="1" noChangeAspect="1"/>
          </p:cNvPicPr>
          <p:nvPr>
            <p:ph idx="1"/>
            <a:videoFile r:link="rId1"/>
          </p:nvPr>
        </p:nvPicPr>
        <p:blipFill>
          <a:blip r:embed="rId4"/>
          <a:stretch>
            <a:fillRect/>
          </a:stretch>
        </p:blipFill>
        <p:spPr>
          <a:xfrm>
            <a:off x="2484456" y="1557338"/>
            <a:ext cx="7712765" cy="4918277"/>
          </a:xfrm>
          <a:prstGeom prst="rect">
            <a:avLst/>
          </a:prstGeom>
        </p:spPr>
      </p:pic>
    </p:spTree>
    <p:extLst>
      <p:ext uri="{BB962C8B-B14F-4D97-AF65-F5344CB8AC3E}">
        <p14:creationId xmlns:p14="http://schemas.microsoft.com/office/powerpoint/2010/main" val="18130231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Make your own video!</a:t>
            </a:r>
          </a:p>
        </p:txBody>
      </p:sp>
      <p:graphicFrame>
        <p:nvGraphicFramePr>
          <p:cNvPr id="5" name="Diagram 4"/>
          <p:cNvGraphicFramePr/>
          <p:nvPr>
            <p:extLst>
              <p:ext uri="{D42A27DB-BD31-4B8C-83A1-F6EECF244321}">
                <p14:modId xmlns:p14="http://schemas.microsoft.com/office/powerpoint/2010/main" val="3346225861"/>
              </p:ext>
            </p:extLst>
          </p:nvPr>
        </p:nvGraphicFramePr>
        <p:xfrm>
          <a:off x="1893454" y="1564793"/>
          <a:ext cx="9301018" cy="44480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13456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483649"/>
            <a:ext cx="8361229" cy="2098226"/>
          </a:xfrm>
        </p:spPr>
        <p:txBody>
          <a:bodyPr/>
          <a:lstStyle/>
          <a:p>
            <a:r>
              <a:rPr lang="en-GB" dirty="0"/>
              <a:t>ACTION!</a:t>
            </a:r>
          </a:p>
        </p:txBody>
      </p:sp>
      <p:sp>
        <p:nvSpPr>
          <p:cNvPr id="3" name="Subtitle 2"/>
          <p:cNvSpPr>
            <a:spLocks noGrp="1"/>
          </p:cNvSpPr>
          <p:nvPr>
            <p:ph type="subTitle" idx="1"/>
          </p:nvPr>
        </p:nvSpPr>
        <p:spPr>
          <a:xfrm>
            <a:off x="2822781" y="4880199"/>
            <a:ext cx="6831673" cy="1086237"/>
          </a:xfrm>
        </p:spPr>
        <p:txBody>
          <a:bodyPr/>
          <a:lstStyle/>
          <a:p>
            <a:r>
              <a:rPr lang="en-GB" dirty="0"/>
              <a:t>Read your 2 sentences to the camera and add the leaf to the tree poster</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296564">
            <a:off x="5599918" y="3169778"/>
            <a:ext cx="1277397" cy="1277397"/>
          </a:xfrm>
          <a:prstGeom prst="rect">
            <a:avLst/>
          </a:prstGeom>
        </p:spPr>
      </p:pic>
    </p:spTree>
    <p:extLst>
      <p:ext uri="{BB962C8B-B14F-4D97-AF65-F5344CB8AC3E}">
        <p14:creationId xmlns:p14="http://schemas.microsoft.com/office/powerpoint/2010/main" val="2704965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Quiz 2</a:t>
            </a:r>
          </a:p>
        </p:txBody>
      </p:sp>
      <p:sp>
        <p:nvSpPr>
          <p:cNvPr id="3" name="Text Placeholder 2"/>
          <p:cNvSpPr>
            <a:spLocks noGrp="1"/>
          </p:cNvSpPr>
          <p:nvPr>
            <p:ph type="body" idx="1"/>
          </p:nvPr>
        </p:nvSpPr>
        <p:spPr/>
        <p:txBody>
          <a:bodyPr/>
          <a:lstStyle/>
          <a:p>
            <a:r>
              <a:rPr lang="en-GB" dirty="0"/>
              <a:t>15 min.</a:t>
            </a:r>
          </a:p>
        </p:txBody>
      </p:sp>
    </p:spTree>
    <p:extLst>
      <p:ext uri="{BB962C8B-B14F-4D97-AF65-F5344CB8AC3E}">
        <p14:creationId xmlns:p14="http://schemas.microsoft.com/office/powerpoint/2010/main" val="3563695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How important is it for you to look after the planet?</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4499" y="2627006"/>
            <a:ext cx="8998301" cy="3316594"/>
          </a:xfrm>
          <a:prstGeom prst="rect">
            <a:avLst/>
          </a:prstGeom>
        </p:spPr>
      </p:pic>
    </p:spTree>
    <p:extLst>
      <p:ext uri="{BB962C8B-B14F-4D97-AF65-F5344CB8AC3E}">
        <p14:creationId xmlns:p14="http://schemas.microsoft.com/office/powerpoint/2010/main" val="14758281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the most important cause of climate change between those?</a:t>
            </a: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5806"/>
          <a:stretch/>
        </p:blipFill>
        <p:spPr>
          <a:xfrm>
            <a:off x="4221940" y="2171700"/>
            <a:ext cx="3900520" cy="4509551"/>
          </a:xfrm>
          <a:prstGeom prst="rect">
            <a:avLst/>
          </a:prstGeom>
        </p:spPr>
      </p:pic>
    </p:spTree>
    <p:extLst>
      <p:ext uri="{BB962C8B-B14F-4D97-AF65-F5344CB8AC3E}">
        <p14:creationId xmlns:p14="http://schemas.microsoft.com/office/powerpoint/2010/main" val="22811506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Cows farts increase the temperature of the Earth</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4891" y="2171700"/>
            <a:ext cx="3934617" cy="4276442"/>
          </a:xfrm>
          <a:prstGeom prst="rect">
            <a:avLst/>
          </a:prstGeom>
        </p:spPr>
      </p:pic>
    </p:spTree>
    <p:extLst>
      <p:ext uri="{BB962C8B-B14F-4D97-AF65-F5344CB8AC3E}">
        <p14:creationId xmlns:p14="http://schemas.microsoft.com/office/powerpoint/2010/main" val="10869288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Greenhouse gases can cause global warming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8702" y="1949874"/>
            <a:ext cx="3766995" cy="4674184"/>
          </a:xfrm>
          <a:prstGeom prst="rect">
            <a:avLst/>
          </a:prstGeom>
        </p:spPr>
      </p:pic>
    </p:spTree>
    <p:extLst>
      <p:ext uri="{BB962C8B-B14F-4D97-AF65-F5344CB8AC3E}">
        <p14:creationId xmlns:p14="http://schemas.microsoft.com/office/powerpoint/2010/main" val="2645223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2875"/>
            <a:ext cx="12215983" cy="8086725"/>
          </a:xfrm>
          <a:prstGeom prst="rect">
            <a:avLst/>
          </a:prstGeom>
        </p:spPr>
      </p:pic>
      <p:sp>
        <p:nvSpPr>
          <p:cNvPr id="2" name="Title 1"/>
          <p:cNvSpPr>
            <a:spLocks noGrp="1"/>
          </p:cNvSpPr>
          <p:nvPr>
            <p:ph type="ctrTitle"/>
          </p:nvPr>
        </p:nvSpPr>
        <p:spPr>
          <a:xfrm>
            <a:off x="392990" y="493713"/>
            <a:ext cx="11430000" cy="2387600"/>
          </a:xfrm>
        </p:spPr>
        <p:txBody>
          <a:bodyPr>
            <a:noAutofit/>
          </a:bodyPr>
          <a:lstStyle/>
          <a:p>
            <a:r>
              <a:rPr lang="en-GB" sz="6000" dirty="0"/>
              <a:t>The impact of mass farming on the environment</a:t>
            </a:r>
          </a:p>
        </p:txBody>
      </p:sp>
    </p:spTree>
    <p:extLst>
      <p:ext uri="{BB962C8B-B14F-4D97-AF65-F5344CB8AC3E}">
        <p14:creationId xmlns:p14="http://schemas.microsoft.com/office/powerpoint/2010/main" val="34578321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7" y="382385"/>
            <a:ext cx="10540519" cy="1492132"/>
          </a:xfrm>
        </p:spPr>
        <p:txBody>
          <a:bodyPr>
            <a:normAutofit/>
          </a:bodyPr>
          <a:lstStyle/>
          <a:p>
            <a:r>
              <a:rPr lang="en-GB" dirty="0"/>
              <a:t>My favourite part of the day was…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5375">
            <a:off x="1519677" y="2175625"/>
            <a:ext cx="5169699" cy="316512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05760">
            <a:off x="6452101" y="3389744"/>
            <a:ext cx="4665139" cy="2856208"/>
          </a:xfrm>
          <a:prstGeom prst="rect">
            <a:avLst/>
          </a:prstGeom>
        </p:spPr>
      </p:pic>
    </p:spTree>
    <p:extLst>
      <p:ext uri="{BB962C8B-B14F-4D97-AF65-F5344CB8AC3E}">
        <p14:creationId xmlns:p14="http://schemas.microsoft.com/office/powerpoint/2010/main" val="20171741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My least favourite part of the day was…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5375">
            <a:off x="1519677" y="2175625"/>
            <a:ext cx="5169699" cy="316512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05760">
            <a:off x="6452101" y="3389744"/>
            <a:ext cx="4665139" cy="2856208"/>
          </a:xfrm>
          <a:prstGeom prst="rect">
            <a:avLst/>
          </a:prstGeom>
        </p:spPr>
      </p:pic>
    </p:spTree>
    <p:extLst>
      <p:ext uri="{BB962C8B-B14F-4D97-AF65-F5344CB8AC3E}">
        <p14:creationId xmlns:p14="http://schemas.microsoft.com/office/powerpoint/2010/main" val="7599425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7E733C8-B2DF-FD4F-8945-5D5CC67E38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509" y="250440"/>
            <a:ext cx="4465535" cy="1574819"/>
          </a:xfrm>
          <a:prstGeom prst="rect">
            <a:avLst/>
          </a:prstGeom>
          <a:noFill/>
          <a:ln>
            <a:noFill/>
          </a:ln>
          <a:effectLst>
            <a:outerShdw dist="35921" dir="2700000" algn="ctr" rotWithShape="0">
              <a:schemeClr val="bg2"/>
            </a:outerShdw>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9CF81F39-53B1-E94D-8C06-6DBE1369E0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509" y="5526410"/>
            <a:ext cx="1117600" cy="1104900"/>
          </a:xfrm>
          <a:prstGeom prst="rect">
            <a:avLst/>
          </a:prstGeom>
        </p:spPr>
      </p:pic>
      <p:sp>
        <p:nvSpPr>
          <p:cNvPr id="12" name="TextBox 11">
            <a:extLst>
              <a:ext uri="{FF2B5EF4-FFF2-40B4-BE49-F238E27FC236}">
                <a16:creationId xmlns:a16="http://schemas.microsoft.com/office/drawing/2014/main" id="{4560038C-FE85-CD41-B828-7B94BD1E3E1B}"/>
              </a:ext>
            </a:extLst>
          </p:cNvPr>
          <p:cNvSpPr txBox="1"/>
          <p:nvPr/>
        </p:nvSpPr>
        <p:spPr>
          <a:xfrm>
            <a:off x="2385612" y="5502660"/>
            <a:ext cx="9337970" cy="1200329"/>
          </a:xfrm>
          <a:prstGeom prst="rect">
            <a:avLst/>
          </a:prstGeom>
          <a:noFill/>
        </p:spPr>
        <p:txBody>
          <a:bodyPr wrap="square" rtlCol="0">
            <a:spAutoFit/>
          </a:bodyPr>
          <a:lstStyle/>
          <a:p>
            <a:r>
              <a:rPr lang="en-US" dirty="0"/>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a:t>
            </a:r>
          </a:p>
        </p:txBody>
      </p:sp>
    </p:spTree>
    <p:extLst>
      <p:ext uri="{BB962C8B-B14F-4D97-AF65-F5344CB8AC3E}">
        <p14:creationId xmlns:p14="http://schemas.microsoft.com/office/powerpoint/2010/main" val="1685458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Text Placeholder 2"/>
          <p:cNvSpPr>
            <a:spLocks noGrp="1"/>
          </p:cNvSpPr>
          <p:nvPr>
            <p:ph type="body" idx="1"/>
          </p:nvPr>
        </p:nvSpPr>
        <p:spPr/>
        <p:txBody>
          <a:bodyPr/>
          <a:lstStyle/>
          <a:p>
            <a:r>
              <a:rPr lang="en-GB" dirty="0"/>
              <a:t>15 min.</a:t>
            </a:r>
          </a:p>
        </p:txBody>
      </p:sp>
    </p:spTree>
    <p:extLst>
      <p:ext uri="{BB962C8B-B14F-4D97-AF65-F5344CB8AC3E}">
        <p14:creationId xmlns:p14="http://schemas.microsoft.com/office/powerpoint/2010/main" val="139543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United Nation’s Sustainable Development Goals</a:t>
            </a:r>
          </a:p>
        </p:txBody>
      </p:sp>
      <p:pic>
        <p:nvPicPr>
          <p:cNvPr id="2050" name="Picture 6"/>
          <p:cNvPicPr>
            <a:picLocks noChangeAspect="1" noChangeArrowheads="1"/>
          </p:cNvPicPr>
          <p:nvPr/>
        </p:nvPicPr>
        <p:blipFill>
          <a:blip r:embed="rId2">
            <a:extLst>
              <a:ext uri="{28A0092B-C50C-407E-A947-70E740481C1C}">
                <a14:useLocalDpi xmlns:a14="http://schemas.microsoft.com/office/drawing/2010/main" val="0"/>
              </a:ext>
            </a:extLst>
          </a:blip>
          <a:srcRect l="4092" t="72545" r="81982" b="3915"/>
          <a:stretch>
            <a:fillRect/>
          </a:stretch>
        </p:blipFill>
        <p:spPr bwMode="auto">
          <a:xfrm>
            <a:off x="1224801" y="3326680"/>
            <a:ext cx="1877744" cy="189936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10"/>
          <p:cNvPicPr>
            <a:picLocks noChangeAspect="1" noChangeArrowheads="1"/>
          </p:cNvPicPr>
          <p:nvPr/>
        </p:nvPicPr>
        <p:blipFill>
          <a:blip r:embed="rId2">
            <a:extLst>
              <a:ext uri="{28A0092B-C50C-407E-A947-70E740481C1C}">
                <a14:useLocalDpi xmlns:a14="http://schemas.microsoft.com/office/drawing/2010/main" val="0"/>
              </a:ext>
            </a:extLst>
          </a:blip>
          <a:srcRect l="82581" t="46349" r="3493" b="30112"/>
          <a:stretch>
            <a:fillRect/>
          </a:stretch>
        </p:blipFill>
        <p:spPr bwMode="auto">
          <a:xfrm>
            <a:off x="5446660" y="3331443"/>
            <a:ext cx="1877744" cy="189936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7"/>
          <p:cNvPicPr>
            <a:picLocks noChangeAspect="1" noChangeArrowheads="1"/>
          </p:cNvPicPr>
          <p:nvPr/>
        </p:nvPicPr>
        <p:blipFill>
          <a:blip r:embed="rId2">
            <a:extLst>
              <a:ext uri="{28A0092B-C50C-407E-A947-70E740481C1C}">
                <a14:useLocalDpi xmlns:a14="http://schemas.microsoft.com/office/drawing/2010/main" val="0"/>
              </a:ext>
            </a:extLst>
          </a:blip>
          <a:srcRect l="66904" t="46246" r="19171" b="30214"/>
          <a:stretch>
            <a:fillRect/>
          </a:stretch>
        </p:blipFill>
        <p:spPr bwMode="auto">
          <a:xfrm>
            <a:off x="3338273" y="3329856"/>
            <a:ext cx="1877744" cy="189936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2"/>
          <p:cNvPicPr>
            <a:picLocks noChangeAspect="1" noChangeArrowheads="1"/>
          </p:cNvPicPr>
          <p:nvPr/>
        </p:nvPicPr>
        <p:blipFill>
          <a:blip r:embed="rId2">
            <a:extLst>
              <a:ext uri="{28A0092B-C50C-407E-A947-70E740481C1C}">
                <a14:useLocalDpi xmlns:a14="http://schemas.microsoft.com/office/drawing/2010/main" val="0"/>
              </a:ext>
            </a:extLst>
          </a:blip>
          <a:srcRect l="51083" t="46349" r="34991" b="30112"/>
          <a:stretch>
            <a:fillRect/>
          </a:stretch>
        </p:blipFill>
        <p:spPr bwMode="auto">
          <a:xfrm>
            <a:off x="7540399" y="3326680"/>
            <a:ext cx="1877744" cy="1899369"/>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1"/>
          <p:cNvPicPr>
            <a:picLocks noChangeAspect="1" noChangeArrowheads="1"/>
          </p:cNvPicPr>
          <p:nvPr/>
        </p:nvPicPr>
        <p:blipFill>
          <a:blip r:embed="rId2">
            <a:extLst>
              <a:ext uri="{28A0092B-C50C-407E-A947-70E740481C1C}">
                <a14:useLocalDpi xmlns:a14="http://schemas.microsoft.com/office/drawing/2010/main" val="0"/>
              </a:ext>
            </a:extLst>
          </a:blip>
          <a:srcRect l="35410" t="72664" r="50664" b="3796"/>
          <a:stretch>
            <a:fillRect/>
          </a:stretch>
        </p:blipFill>
        <p:spPr bwMode="auto">
          <a:xfrm>
            <a:off x="9634138" y="3329856"/>
            <a:ext cx="1877744" cy="189936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5" name="Rectangle 7"/>
          <p:cNvSpPr>
            <a:spLocks noChangeArrowheads="1"/>
          </p:cNvSpPr>
          <p:nvPr/>
        </p:nvSpPr>
        <p:spPr bwMode="auto">
          <a:xfrm>
            <a:off x="45720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1" i="0" u="none" strike="noStrike" cap="none" normalizeH="0" baseline="0" dirty="0">
                <a:ln>
                  <a:noFill/>
                </a:ln>
                <a:solidFill>
                  <a:schemeClr val="tx1"/>
                </a:solidFill>
                <a:effectLst/>
                <a:latin typeface="Bahnschrift SemiBold" panose="020B0502040204020203" pitchFamily="34" charset="0"/>
                <a:ea typeface="Calibri" panose="020F0502020204030204" pitchFamily="34" charset="0"/>
                <a:cs typeface="Times New Roman" panose="02020603050405020304" pitchFamily="18" charset="0"/>
              </a:rPr>
              <a:t>    </a:t>
            </a:r>
            <a:br>
              <a:rPr kumimoji="0" lang="en-GB" altLang="en-US" sz="1400" b="1" i="0" u="none" strike="noStrike" cap="none" normalizeH="0" baseline="0" dirty="0">
                <a:ln>
                  <a:noFill/>
                </a:ln>
                <a:solidFill>
                  <a:schemeClr val="tx1"/>
                </a:solidFill>
                <a:effectLst/>
                <a:latin typeface="Bahnschrift SemiBold" panose="020B0502040204020203" pitchFamily="34" charset="0"/>
                <a:ea typeface="Calibri" panose="020F0502020204030204" pitchFamily="34" charset="0"/>
                <a:cs typeface="Times New Roman" panose="02020603050405020304" pitchFamily="18" charset="0"/>
              </a:rPr>
            </a:b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6391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Plan for the day</a:t>
            </a:r>
          </a:p>
        </p:txBody>
      </p:sp>
      <p:sp>
        <p:nvSpPr>
          <p:cNvPr id="3" name="Content Placeholder 2"/>
          <p:cNvSpPr>
            <a:spLocks noGrp="1"/>
          </p:cNvSpPr>
          <p:nvPr>
            <p:ph idx="1"/>
          </p:nvPr>
        </p:nvSpPr>
        <p:spPr/>
        <p:txBody>
          <a:bodyPr>
            <a:normAutofit/>
          </a:bodyPr>
          <a:lstStyle/>
          <a:p>
            <a:r>
              <a:rPr lang="en-GB" dirty="0"/>
              <a:t>Introduction (5 min.)</a:t>
            </a:r>
          </a:p>
          <a:p>
            <a:r>
              <a:rPr lang="en-GB" dirty="0"/>
              <a:t>Starter: What is your favourite food? (30 min.)</a:t>
            </a:r>
          </a:p>
          <a:p>
            <a:r>
              <a:rPr lang="en-GB" dirty="0"/>
              <a:t>Quiz 1 (20 min.)</a:t>
            </a:r>
          </a:p>
          <a:p>
            <a:r>
              <a:rPr lang="en-GB" dirty="0"/>
              <a:t>Activity 1: Supply and deforestation (90 min.)</a:t>
            </a:r>
          </a:p>
          <a:p>
            <a:r>
              <a:rPr lang="en-GB" dirty="0"/>
              <a:t>Activity 2: Climate change (45 min.)</a:t>
            </a:r>
          </a:p>
          <a:p>
            <a:r>
              <a:rPr lang="en-GB" dirty="0"/>
              <a:t>Taking action: video (60 min.)</a:t>
            </a:r>
          </a:p>
          <a:p>
            <a:r>
              <a:rPr lang="en-GB" dirty="0"/>
              <a:t>Quiz 2 (20 min.)</a:t>
            </a:r>
          </a:p>
        </p:txBody>
      </p:sp>
    </p:spTree>
    <p:extLst>
      <p:ext uri="{BB962C8B-B14F-4D97-AF65-F5344CB8AC3E}">
        <p14:creationId xmlns:p14="http://schemas.microsoft.com/office/powerpoint/2010/main" val="4174517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dirty="0"/>
              <a:t>What is your favourite food?</a:t>
            </a:r>
          </a:p>
        </p:txBody>
      </p:sp>
      <p:sp>
        <p:nvSpPr>
          <p:cNvPr id="3" name="Text Placeholder 2"/>
          <p:cNvSpPr>
            <a:spLocks noGrp="1"/>
          </p:cNvSpPr>
          <p:nvPr>
            <p:ph type="body" idx="1"/>
          </p:nvPr>
        </p:nvSpPr>
        <p:spPr/>
        <p:txBody>
          <a:bodyPr/>
          <a:lstStyle/>
          <a:p>
            <a:r>
              <a:rPr lang="en-GB" dirty="0"/>
              <a:t>Starter – 30 min.</a:t>
            </a:r>
          </a:p>
        </p:txBody>
      </p:sp>
    </p:spTree>
    <p:extLst>
      <p:ext uri="{BB962C8B-B14F-4D97-AF65-F5344CB8AC3E}">
        <p14:creationId xmlns:p14="http://schemas.microsoft.com/office/powerpoint/2010/main" val="694969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62292" b="4583"/>
          <a:stretch/>
        </p:blipFill>
        <p:spPr>
          <a:xfrm>
            <a:off x="583167" y="4626477"/>
            <a:ext cx="11318321" cy="2249517"/>
          </a:xfrm>
          <a:prstGeom prst="rect">
            <a:avLst/>
          </a:prstGeom>
        </p:spPr>
      </p:pic>
      <p:sp>
        <p:nvSpPr>
          <p:cNvPr id="2" name="Title 1"/>
          <p:cNvSpPr>
            <a:spLocks noGrp="1"/>
          </p:cNvSpPr>
          <p:nvPr>
            <p:ph type="title"/>
          </p:nvPr>
        </p:nvSpPr>
        <p:spPr/>
        <p:txBody>
          <a:bodyPr>
            <a:normAutofit/>
          </a:bodyPr>
          <a:lstStyle/>
          <a:p>
            <a:r>
              <a:rPr lang="en-GB" sz="4000" dirty="0"/>
              <a:t>Draw your favourite food in the plate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16814597"/>
              </p:ext>
            </p:extLst>
          </p:nvPr>
        </p:nvGraphicFramePr>
        <p:xfrm>
          <a:off x="1902644" y="1486332"/>
          <a:ext cx="8681605" cy="2399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1722312"/>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348</TotalTime>
  <Words>1614</Words>
  <Application>Microsoft Macintosh PowerPoint</Application>
  <PresentationFormat>Widescreen</PresentationFormat>
  <Paragraphs>153</Paragraphs>
  <Slides>42</Slides>
  <Notes>23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Bahnschrift SemiBold</vt:lpstr>
      <vt:lpstr>Calibri</vt:lpstr>
      <vt:lpstr>Gill Sans MT</vt:lpstr>
      <vt:lpstr>Impact</vt:lpstr>
      <vt:lpstr>Badge</vt:lpstr>
      <vt:lpstr>Teacher’s instructions</vt:lpstr>
      <vt:lpstr>Teacher notes</vt:lpstr>
      <vt:lpstr>Practical information</vt:lpstr>
      <vt:lpstr>The impact of mass farming on the environment</vt:lpstr>
      <vt:lpstr>Introduction</vt:lpstr>
      <vt:lpstr>United Nation’s Sustainable Development Goals</vt:lpstr>
      <vt:lpstr>Plan for the day</vt:lpstr>
      <vt:lpstr>What is your favourite food?</vt:lpstr>
      <vt:lpstr>Draw your favourite food in the plate</vt:lpstr>
      <vt:lpstr>Let’s vote for the best food!</vt:lpstr>
      <vt:lpstr>Quiz 1</vt:lpstr>
      <vt:lpstr>How important is it for you to look after the planet?</vt:lpstr>
      <vt:lpstr>What is the most important cause of climate change between those?</vt:lpstr>
      <vt:lpstr>Tell us about something you do for the planet</vt:lpstr>
      <vt:lpstr>Cows farts increase the temperature of the Earth</vt:lpstr>
      <vt:lpstr>What is a good way of reducing world hunger?</vt:lpstr>
      <vt:lpstr>Greenhouse gases can cause global warming</vt:lpstr>
      <vt:lpstr>Supply and deforestation</vt:lpstr>
      <vt:lpstr>Food supply chain</vt:lpstr>
      <vt:lpstr>What are the resources needed to feed one person with a steak?</vt:lpstr>
      <vt:lpstr>“Home” story</vt:lpstr>
      <vt:lpstr>PowerPoint Presentation</vt:lpstr>
      <vt:lpstr>Sustainable food supply chain</vt:lpstr>
      <vt:lpstr>How could you feed all the Grandbudians with the same amount of resources?</vt:lpstr>
      <vt:lpstr>Climate change</vt:lpstr>
      <vt:lpstr>The greenhouse gases</vt:lpstr>
      <vt:lpstr>Match the greenhouse gases cards with their identity card</vt:lpstr>
      <vt:lpstr>Explain your greenhouse gas!</vt:lpstr>
      <vt:lpstr>Global warming</vt:lpstr>
      <vt:lpstr>The human body is like the planet and the greenhouse gases act as layers</vt:lpstr>
      <vt:lpstr>Taking action!</vt:lpstr>
      <vt:lpstr>TEAM PLANT!</vt:lpstr>
      <vt:lpstr>Make your own video!</vt:lpstr>
      <vt:lpstr>ACTION!</vt:lpstr>
      <vt:lpstr>Quiz 2</vt:lpstr>
      <vt:lpstr>How important is it for you to look after the planet?</vt:lpstr>
      <vt:lpstr>What is the most important cause of climate change between those?</vt:lpstr>
      <vt:lpstr>Cows farts increase the temperature of the Earth</vt:lpstr>
      <vt:lpstr>Greenhouse gases can cause global warming</vt:lpstr>
      <vt:lpstr>My favourite part of the day was…</vt:lpstr>
      <vt:lpstr>My least favourite part of the day was…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mass farming on the environment</dc:title>
  <dc:creator>Open Access</dc:creator>
  <cp:lastModifiedBy>Microsoft Office User</cp:lastModifiedBy>
  <cp:revision>26</cp:revision>
  <dcterms:created xsi:type="dcterms:W3CDTF">2019-05-15T09:19:54Z</dcterms:created>
  <dcterms:modified xsi:type="dcterms:W3CDTF">2019-05-15T16:03:00Z</dcterms:modified>
</cp:coreProperties>
</file>